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7"/>
  </p:notesMasterIdLst>
  <p:handoutMasterIdLst>
    <p:handoutMasterId r:id="rId18"/>
  </p:handoutMasterIdLst>
  <p:sldIdLst>
    <p:sldId id="291" r:id="rId5"/>
    <p:sldId id="276" r:id="rId6"/>
    <p:sldId id="312" r:id="rId7"/>
    <p:sldId id="313" r:id="rId8"/>
    <p:sldId id="315" r:id="rId9"/>
    <p:sldId id="324" r:id="rId10"/>
    <p:sldId id="316" r:id="rId11"/>
    <p:sldId id="318" r:id="rId12"/>
    <p:sldId id="320" r:id="rId13"/>
    <p:sldId id="321" r:id="rId14"/>
    <p:sldId id="322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dziela Michał (TD CEN)" initials="NM(C" lastIdx="2" clrIdx="0">
    <p:extLst>
      <p:ext uri="{19B8F6BF-5375-455C-9EA6-DF929625EA0E}">
        <p15:presenceInfo xmlns:p15="http://schemas.microsoft.com/office/powerpoint/2012/main" userId="S-1-5-21-1457275165-20426637-4170816958-132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E74"/>
    <a:srgbClr val="595959"/>
    <a:srgbClr val="272C73"/>
    <a:srgbClr val="382E02"/>
    <a:srgbClr val="E2007A"/>
    <a:srgbClr val="A0F0EC"/>
    <a:srgbClr val="F7F7F7"/>
    <a:srgbClr val="72DBDE"/>
    <a:srgbClr val="D90076"/>
    <a:srgbClr val="D50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2C118-0480-5046-A7F6-2AEDAE46BB69}" v="169" dt="2021-01-20T12:16:45.919"/>
    <p1510:client id="{AEF47254-0F15-B246-8966-4FFADFC85B1E}" v="3" dt="2021-01-21T09:50:09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0"/>
    <p:restoredTop sz="96165"/>
  </p:normalViewPr>
  <p:slideViewPr>
    <p:cSldViewPr snapToGrid="0" snapToObjects="1">
      <p:cViewPr varScale="1">
        <p:scale>
          <a:sx n="116" d="100"/>
          <a:sy n="116" d="100"/>
        </p:scale>
        <p:origin x="204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3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F584078-ECCE-7C4A-BD98-0707F0B184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A2F3A06-DF44-544D-ACFE-E067D3D5D9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DCE3-E31F-AA4C-802C-4FF2E569858D}" type="datetimeFigureOut">
              <a:rPr lang="pl-PL" smtClean="0"/>
              <a:t>06.05.2022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FC4723-9224-A44F-B185-01822E2B23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98C2857-320A-624A-9485-52B491DC8D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E0C-921C-4342-B267-87EBFDA028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3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8720E-3338-9A49-A8DD-33B2F97FE2E5}" type="datetimeFigureOut">
              <a:rPr lang="pl-PL" smtClean="0"/>
              <a:t>06.05.2022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A8D0-FB22-0949-9388-B9C0816C0F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3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solidFill>
          <a:srgbClr val="E2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771" y="360503"/>
            <a:ext cx="1543434" cy="154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32">
            <a:extLst>
              <a:ext uri="{FF2B5EF4-FFF2-40B4-BE49-F238E27FC236}">
                <a16:creationId xmlns:a16="http://schemas.microsoft.com/office/drawing/2014/main" id="{910CE813-048A-274B-B2D2-9EFF9734DFF9}"/>
              </a:ext>
            </a:extLst>
          </p:cNvPr>
          <p:cNvSpPr txBox="1"/>
          <p:nvPr userDrawn="1"/>
        </p:nvSpPr>
        <p:spPr>
          <a:xfrm>
            <a:off x="165485" y="1365558"/>
            <a:ext cx="348690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b="1" dirty="0">
                <a:solidFill>
                  <a:srgbClr val="E2007A"/>
                </a:solidFill>
                <a:latin typeface="Titillium Web" panose="00000500000000000000" pitchFamily="2" charset="0"/>
              </a:rPr>
              <a:t>SPIS TREŚCI</a:t>
            </a:r>
          </a:p>
        </p:txBody>
      </p:sp>
      <p:cxnSp>
        <p:nvCxnSpPr>
          <p:cNvPr id="16" name="Straight Connector 5">
            <a:extLst>
              <a:ext uri="{FF2B5EF4-FFF2-40B4-BE49-F238E27FC236}">
                <a16:creationId xmlns:a16="http://schemas.microsoft.com/office/drawing/2014/main" id="{7C0BD340-FA89-4E45-9D2C-B282D11D1A1D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ło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03E3AB11-5B64-6347-8B1B-4A74B9471C5C}"/>
              </a:ext>
            </a:extLst>
          </p:cNvPr>
          <p:cNvSpPr/>
          <p:nvPr userDrawn="1"/>
        </p:nvSpPr>
        <p:spPr>
          <a:xfrm>
            <a:off x="-1" y="0"/>
            <a:ext cx="334831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A1BB0FAD-E4F7-9C4F-A433-12D3FB939754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7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4E225F-9A4A-4E49-9736-8495ACF4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C2AC-BFA7-1C46-831C-351CFCC7DCB5}" type="datetimeFigureOut">
              <a:rPr lang="pl-PL" smtClean="0"/>
              <a:t>06.05.2022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23ACD6-27ED-8442-B87D-0D0847BE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62573E3-182E-A846-A619-B73D9C33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B9E2-7162-7747-8C62-AD6448AD24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ło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03E3AB11-5B64-6347-8B1B-4A74B9471C5C}"/>
              </a:ext>
            </a:extLst>
          </p:cNvPr>
          <p:cNvSpPr/>
          <p:nvPr userDrawn="1"/>
        </p:nvSpPr>
        <p:spPr>
          <a:xfrm>
            <a:off x="-1" y="0"/>
            <a:ext cx="334831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A1BB0FAD-E4F7-9C4F-A433-12D3FB939754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bg>
      <p:bgPr>
        <a:solidFill>
          <a:srgbClr val="E2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9" y="360504"/>
            <a:ext cx="1532547" cy="1534018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424543" y="2776265"/>
            <a:ext cx="698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solidFill>
                  <a:schemeClr val="bg1"/>
                </a:solidFill>
                <a:latin typeface="Titillium Bd" panose="00000800000000000000" pitchFamily="50" charset="-18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663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4" r:id="rId3"/>
    <p:sldLayoutId id="2147483681" r:id="rId4"/>
    <p:sldLayoutId id="2147483680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uron-dystrybucja.pl/uslugi-dystrybucyjne/nc-rf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uron-dystrybucja.pl/przylaczenie-do-sieci/dokumenty-do-pobrani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3459" y="2581154"/>
            <a:ext cx="7581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5" name="Symbol zastępczy tekstu 10"/>
          <p:cNvSpPr txBox="1">
            <a:spLocks/>
          </p:cNvSpPr>
          <p:nvPr/>
        </p:nvSpPr>
        <p:spPr>
          <a:xfrm>
            <a:off x="613459" y="2581153"/>
            <a:ext cx="7957295" cy="35477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Obsługa </a:t>
            </a:r>
            <a:r>
              <a:rPr lang="pl-PL" sz="3600" b="1" dirty="0">
                <a:solidFill>
                  <a:schemeClr val="bg1"/>
                </a:solidFill>
                <a:latin typeface="Titillium" panose="00000500000000000000" pitchFamily="50" charset="-18"/>
              </a:rPr>
              <a:t>wniosku </a:t>
            </a:r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o określenie warunków przyłączenia do sieci dystrybucyjnej źródła wytwórczego [wniosek WPW]</a:t>
            </a:r>
          </a:p>
          <a:p>
            <a:pPr marL="0" indent="0">
              <a:buNone/>
            </a:pPr>
            <a:endParaRPr lang="cs-CZ" sz="3600" b="1" dirty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  <a:latin typeface="Titillium" panose="00000500000000000000" pitchFamily="50" charset="-18"/>
              </a:rPr>
              <a:t>Jak złożyć </a:t>
            </a:r>
            <a:r>
              <a:rPr lang="pl-PL" sz="20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wniosek WPW, otrzymać </a:t>
            </a:r>
            <a:r>
              <a:rPr lang="pl-PL" sz="2000" b="1" dirty="0">
                <a:solidFill>
                  <a:schemeClr val="bg1"/>
                </a:solidFill>
                <a:latin typeface="Titillium" panose="00000500000000000000" pitchFamily="50" charset="-18"/>
              </a:rPr>
              <a:t>warunki przyłączenia oraz </a:t>
            </a:r>
            <a:r>
              <a:rPr lang="pl-PL" sz="20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projekt </a:t>
            </a:r>
            <a:r>
              <a:rPr lang="pl-PL" sz="2000" b="1" dirty="0">
                <a:solidFill>
                  <a:schemeClr val="bg1"/>
                </a:solidFill>
                <a:latin typeface="Titillium" panose="00000500000000000000" pitchFamily="50" charset="-18"/>
              </a:rPr>
              <a:t>umowy o przyłączenie</a:t>
            </a:r>
            <a:endParaRPr lang="cs-CZ" sz="2000" b="1" dirty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endParaRPr lang="pl-PL" dirty="0"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5877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9"/>
            <a:ext cx="381124" cy="2872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B9E2-7162-7747-8C62-AD6448AD242D}" type="slidenum">
              <a:rPr kumimoji="0" lang="pl-PL" sz="1200" b="1" i="0" u="none" strike="noStrike" kern="1200" cap="none" spc="0" normalizeH="0" baseline="0" noProof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4"/>
            <a:ext cx="2499164" cy="213760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Ile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mamy czasu na </a:t>
            </a: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określenie 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warunków przyłączenia i przygotowanie projektu umowy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3396" y="529378"/>
            <a:ext cx="5657318" cy="5221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69833"/>
              </p:ext>
            </p:extLst>
          </p:nvPr>
        </p:nvGraphicFramePr>
        <p:xfrm>
          <a:off x="3153395" y="1395003"/>
          <a:ext cx="5737005" cy="3706248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E2007A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E2007A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E2007A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1374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2200" dirty="0" smtClean="0"/>
                        <a:t>Liczba dni</a:t>
                      </a:r>
                      <a:endParaRPr lang="pl-PL" sz="2200" dirty="0"/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00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2200" dirty="0" smtClean="0"/>
                        <a:t>Grupa przyłączeniowa</a:t>
                      </a:r>
                      <a:endParaRPr lang="pl-PL" sz="22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00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600" dirty="0" smtClean="0">
                          <a:solidFill>
                            <a:srgbClr val="595959"/>
                          </a:solidFill>
                        </a:rPr>
                        <a:t>do 21 dni</a:t>
                      </a:r>
                      <a:endParaRPr lang="pl-PL" sz="16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pl-PL" sz="1600" kern="1200" dirty="0" smtClean="0">
                          <a:solidFill>
                            <a:srgbClr val="595959"/>
                          </a:solidFill>
                          <a:effectLst/>
                        </a:rPr>
                        <a:t>V lub VI grupa przyłączeniowa do sieci o napięciu</a:t>
                      </a:r>
                      <a:r>
                        <a:rPr lang="pl-PL" sz="1600" kern="1200" baseline="0" dirty="0" smtClean="0">
                          <a:solidFill>
                            <a:srgbClr val="595959"/>
                          </a:solidFill>
                          <a:effectLst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rgbClr val="595959"/>
                          </a:solidFill>
                          <a:effectLst/>
                        </a:rPr>
                        <a:t>nie wyższym niż 1 </a:t>
                      </a:r>
                      <a:r>
                        <a:rPr lang="pl-PL" sz="1600" kern="1200" dirty="0" err="1" smtClean="0">
                          <a:solidFill>
                            <a:srgbClr val="595959"/>
                          </a:solidFill>
                          <a:effectLst/>
                        </a:rPr>
                        <a:t>kV</a:t>
                      </a:r>
                      <a:r>
                        <a:rPr lang="cs-CZ" sz="1600" dirty="0" smtClean="0">
                          <a:solidFill>
                            <a:srgbClr val="595959"/>
                          </a:solidFill>
                          <a:effectLst/>
                        </a:rPr>
                        <a:t> </a:t>
                      </a:r>
                      <a:endParaRPr lang="pl-PL" sz="16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600" dirty="0" smtClean="0">
                          <a:solidFill>
                            <a:srgbClr val="595959"/>
                          </a:solidFill>
                        </a:rPr>
                        <a:t>do 30 dni</a:t>
                      </a:r>
                      <a:endParaRPr lang="pl-PL" sz="16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pl-PL" sz="16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 grupa przyłączeniowa do sieci o napięciu          nie wyższym niż 1 </a:t>
                      </a:r>
                      <a:r>
                        <a:rPr lang="pl-PL" sz="16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endParaRPr lang="pl-PL" sz="16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4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600" dirty="0" smtClean="0">
                          <a:solidFill>
                            <a:srgbClr val="595959"/>
                          </a:solidFill>
                        </a:rPr>
                        <a:t>do 120 dni</a:t>
                      </a:r>
                      <a:endParaRPr lang="pl-PL" sz="16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lub VI grupa przyłączeniowa do sieci o napięciu powyżej 1 </a:t>
                      </a:r>
                      <a:r>
                        <a:rPr lang="pl-PL" sz="16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r>
                        <a:rPr lang="pl-PL" sz="16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dla obiektu wyposażonego w źródło</a:t>
                      </a:r>
                      <a:r>
                        <a:rPr lang="cs-CZ" sz="1600" dirty="0" smtClean="0">
                          <a:solidFill>
                            <a:srgbClr val="595959"/>
                          </a:solidFill>
                          <a:effectLst/>
                        </a:rPr>
                        <a:t> lub magazyn</a:t>
                      </a:r>
                      <a:r>
                        <a:rPr lang="cs-CZ" sz="1600" baseline="0" dirty="0" smtClean="0">
                          <a:solidFill>
                            <a:srgbClr val="595959"/>
                          </a:solidFill>
                          <a:effectLst/>
                        </a:rPr>
                        <a:t> energii elektrycznej</a:t>
                      </a:r>
                      <a:r>
                        <a:rPr lang="cs-CZ" sz="1600" dirty="0" smtClean="0">
                          <a:solidFill>
                            <a:srgbClr val="595959"/>
                          </a:solidFill>
                          <a:effectLst/>
                        </a:rPr>
                        <a:t> - czas liczony jest od daty wpłaty zaliczki</a:t>
                      </a:r>
                      <a:endParaRPr lang="pl-PL" sz="1600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9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600" dirty="0" smtClean="0">
                          <a:solidFill>
                            <a:srgbClr val="595959"/>
                          </a:solidFill>
                        </a:rPr>
                        <a:t>do 150 dni</a:t>
                      </a:r>
                      <a:endParaRPr lang="pl-PL" sz="16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lub II grupa przyłączeniowa</a:t>
                      </a:r>
                      <a:r>
                        <a:rPr lang="cs-CZ" sz="1600" dirty="0" smtClean="0">
                          <a:solidFill>
                            <a:srgbClr val="595959"/>
                          </a:solidFill>
                          <a:effectLst/>
                        </a:rPr>
                        <a:t> </a:t>
                      </a:r>
                      <a:r>
                        <a:rPr lang="cs-CZ" sz="1600" dirty="0" smtClean="0">
                          <a:solidFill>
                            <a:srgbClr val="595959"/>
                          </a:solidFill>
                          <a:effectLst/>
                        </a:rPr>
                        <a:t>- czas liczony jest od daty wpłaty zaliczki</a:t>
                      </a:r>
                      <a:endParaRPr lang="pl-PL" sz="1600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E2007A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Symbol zastępczy tekstu 7"/>
          <p:cNvSpPr txBox="1">
            <a:spLocks/>
          </p:cNvSpPr>
          <p:nvPr/>
        </p:nvSpPr>
        <p:spPr>
          <a:xfrm>
            <a:off x="3193239" y="435836"/>
            <a:ext cx="5657318" cy="11109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72E7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</a:rPr>
              <a:t>Na określenie warunków przyłączenia wraz z projektem umowy o przyłączenie mamy:</a:t>
            </a: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98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9"/>
            <a:ext cx="381124" cy="2872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B9E2-7162-7747-8C62-AD6448AD242D}" type="slidenum">
              <a:rPr kumimoji="0" lang="pl-PL" sz="1200" b="1" i="0" u="none" strike="noStrike" kern="1200" cap="none" spc="0" normalizeH="0" baseline="0" noProof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4"/>
            <a:ext cx="2499164" cy="213760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Niekompletny wniosek WPW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3396" y="529378"/>
            <a:ext cx="5657318" cy="5221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ymbol zastępczy tekstu 7"/>
          <p:cNvSpPr txBox="1">
            <a:spLocks/>
          </p:cNvSpPr>
          <p:nvPr/>
        </p:nvSpPr>
        <p:spPr>
          <a:xfrm>
            <a:off x="3193239" y="372859"/>
            <a:ext cx="5657318" cy="41002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457200">
              <a:buClr>
                <a:srgbClr val="272E74"/>
              </a:buClr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okaże się, że wniosek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WPW,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który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złożył jest niekompletny to -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wyślemy do klienta pismo o uzupełnienie wniosku. </a:t>
            </a:r>
          </a:p>
          <a:p>
            <a:pPr marL="285750" indent="-28575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Na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uzupełnienie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wniosku klient ma 14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dni od dnia otrzymania wezwania. 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285750" indent="-28575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Czas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uzupełnienia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wniosku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wstrzymuje bieg czasu na określenie warunków przyłączenia. 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marL="285750" indent="-28575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klient nie uzupełni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wniosku w wyznaczonym terminie, pozostawimy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jego wniosek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bez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rozpoznania.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 takim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przypadku klient będzie musiał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złożyć nowy wniosek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WPW, jeżeli będzie chciał otrzymać warunki przyłączenia.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701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3459" y="2581154"/>
            <a:ext cx="758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latin typeface="Titillium Bd" panose="00000800000000000000" pitchFamily="50" charset="-18"/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159468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26945" y="1878914"/>
            <a:ext cx="2499164" cy="71900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Proces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przyłączenia do </a:t>
            </a: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sieci dystrybucyjnej źródła wytwórczego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AA74F49D-3C7E-9B40-83D0-C53C0C742472}"/>
              </a:ext>
            </a:extLst>
          </p:cNvPr>
          <p:cNvSpPr/>
          <p:nvPr/>
        </p:nvSpPr>
        <p:spPr>
          <a:xfrm>
            <a:off x="3047973" y="387945"/>
            <a:ext cx="579763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72E74"/>
              </a:buClr>
            </a:pPr>
            <a:r>
              <a:rPr lang="pl-P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Proces przyłączenia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źródła wytwórczego składa </a:t>
            </a:r>
            <a:r>
              <a:rPr lang="pl-P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się z następujących etapów:</a:t>
            </a:r>
          </a:p>
          <a:p>
            <a:pPr>
              <a:buClr>
                <a:srgbClr val="272E74"/>
              </a:buClr>
            </a:pP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złożenie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wniosku o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określenie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warunków przyłączenia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(wniosek WPW),</a:t>
            </a: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wpłata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zaliczki na poczet opłaty za przyłączenie dla źródeł przyłączanych do sieci o napięciu znamionowym wyższym niż 1 </a:t>
            </a:r>
            <a:r>
              <a:rPr lang="pl-P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kV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,</a:t>
            </a: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uzyskanie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warunków przyłączenia, </a:t>
            </a: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zawarcie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 o przyłączenie, </a:t>
            </a: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realizacja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postanowień umowy o przyłączenie, </a:t>
            </a: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przeprowadzenie sprawdzeń i odbiorów zgodnie z zapisami kodeksów sieciowych NC </a:t>
            </a:r>
            <a:r>
              <a:rPr lang="pl-P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RfG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,</a:t>
            </a:r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zawarcie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 na dostawę energii dla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potrzeb własnych,</a:t>
            </a: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zawarcie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 o świadczenie usług dystrybucji wytwarzanej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energii.</a:t>
            </a:r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57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8" y="1878915"/>
            <a:ext cx="2654781" cy="51390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Warunki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przyłączenia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6354" y="1"/>
            <a:ext cx="5987645" cy="685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Warunki przyłączenia -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jest to dokument, który określa wymagania techniczne, jakie musi  spełnić przyłączany podmiot oraz TAURON Dystrybucja, aby przyłączyć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źródło wytwórcze do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sieci.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Procedura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przyłączenia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źródła wytwórczego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do sieci rozpoczyna się z chwilą złożenia wniosku o określenie warunków przyłączenia do sieci (wniosek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WPW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) wraz z wpłatą zaliczki na poczet opłaty za przyłączenie dla źródeł przyłączanych do sieci SN lub WN.</a:t>
            </a:r>
          </a:p>
          <a:p>
            <a:pPr lvl="1" defTabSz="457200">
              <a:buClr>
                <a:srgbClr val="272E74"/>
              </a:buClr>
            </a:pPr>
            <a:r>
              <a:rPr lang="pl-PL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(Wysokość zaliczki wynosi 30 zł za każdy kilowat              wnioskowanej mocy przyłączeniowej).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Warunki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przyłączenia są integralną częścią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zawartej umowy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 przyłączenie i są ważne 2 lata od daty dostarczenia ich do wnioskodawcy. W przypadku zawarcia umowy o przyłączenie termin ważności warunków przyłączenia wydłuża się na okres ważności umowy o przyłączenie.</a:t>
            </a:r>
          </a:p>
          <a:p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2162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4"/>
            <a:ext cx="2499164" cy="13684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Dane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potrzebne do wypełnienia wniosku </a:t>
            </a: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WPW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251527" y="193243"/>
            <a:ext cx="5811142" cy="6073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200" dirty="0" smtClean="0"/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ane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identyfikacyjne i teleadresowe wnioskodawcy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(imię, nazwisko, nazwa firmy, Pesel, NIP, adresy, numer telefonu, adres e-mail)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kreślenie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obiektu (źródła),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które będzie przyłączane do sieci, np. Farma fotowoltaiczna, Farma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wiatrowa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ane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jednostki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wytwórczej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rzewidywane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zapotrzebowanie na moc przyłączeniową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/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i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energię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elektryczną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Moc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przyłączeniową w miejscu dostarczania energii do sieci dystrybucyjnej [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kW]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Ł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ączną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moc jednostek wytwórczych: zainstalowaną, osiągalną, dyspozycyjną,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pozorną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apotrzebowanie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mocy w celu pokrycia potrzeb własnych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/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sieci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dystrybucyjnej</a:t>
            </a:r>
          </a:p>
          <a:p>
            <a:pPr marL="342900" indent="-342900" defTabSz="457200">
              <a:spcBef>
                <a:spcPts val="0"/>
              </a:spcBef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okument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potwierdzający tytuł prawny do korzystania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/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obiektu.</a:t>
            </a:r>
          </a:p>
          <a:p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Tytułem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prawnym może być: akt notarialny, wyciąg z Księgi Wieczystej, umowa najmu, umowa dzierżawy. 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dokumentem, który potwierdza tytuł prawny jest umowa najmu, użyczenia lub dzierżawy - dodatkowo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do wniosku należy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dołączyć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odpis z księgi wieczystej lub wypis z rejestru gruntów z wykazem właścicieli i władających z wyszczególnieniem numerów ewidencyjnych działek oraz nazw obrębów terenu, na którym planowana jest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inwestycja.</a:t>
            </a:r>
            <a:endParaRPr lang="pl-PL" sz="14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5693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3"/>
            <a:ext cx="2499164" cy="105229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Jakie załączniki należy dołączyć do </a:t>
            </a:r>
            <a:r>
              <a:rPr lang="pl-PL" sz="2000" b="1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wniosku WPW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00740" y="470019"/>
            <a:ext cx="5811142" cy="6186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200" dirty="0" smtClean="0"/>
          </a:p>
          <a:p>
            <a:pPr marL="342900" indent="-342900">
              <a:buFont typeface="Wingdings" charset="2"/>
              <a:buChar char="§"/>
            </a:pPr>
            <a:endParaRPr lang="pl-PL" sz="2200" dirty="0"/>
          </a:p>
          <a:p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Do wypełnionego wniosku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należy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dołączyć: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lan zabudowy lub szkic określający usytuowanie (lokalizację) przyłączanego obiektu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- zalecany rozmiar A-4 lub A-3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okument potwierdzający tytuł prawny do korzystania </a:t>
            </a:r>
            <a:b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</a:b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 obiektu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c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ertyfikat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sprzętu,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który potwierdza spełnienie wymagań określonych w NC </a:t>
            </a:r>
            <a:r>
              <a:rPr lang="pl-P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RfG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i Wymogach Ogólnego Stosowania wynikających z NC </a:t>
            </a:r>
            <a:r>
              <a:rPr lang="pl-P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RfG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, wydawany przez jednostkę </a:t>
            </a:r>
            <a:r>
              <a:rPr lang="pl-P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aktredytowaną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,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(szczegółowe informacje znajdują się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na stronie: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hlinkClick r:id="rId3"/>
              </a:rPr>
              <a:t>www.tauron-dystrybucja.pl/uslugi-dystrybucyjne/nc-rfg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), 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przyłączenie dotyczy źródła wytwórczego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 napięciu znamionowym wyższym niż 1 </a:t>
            </a:r>
            <a:r>
              <a:rPr lang="pl-PL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kV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–  Wypis i </a:t>
            </a:r>
            <a:r>
              <a:rPr lang="pl-P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wyrys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z miejscowego planu zagospodarowania przestrzennego albo decyzję o warunkach zabudowy i zagospodarowania terenu dla nieruchomości określonej we wniosku WPW, które potwierdzają dopuszczalność lokalizacji danego źródła energii na terenie objętym inwestycją, o której przyłączenie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występuje.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planuje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przyłączyć farmę fotowoltaiczną na obszarze o przeznaczeniu rolniczym, klasa gruntu V, VI,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VIz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lub nieużytki – do wniosku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należy dołączyć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Uproszczony Wypis z Rejestru Gruntów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,</a:t>
            </a: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9781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3"/>
            <a:ext cx="2499164" cy="105229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Jakie załączniki należy dołączyć do </a:t>
            </a:r>
            <a:r>
              <a:rPr lang="pl-PL" sz="2000" b="1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wniosku WPW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00740" y="470019"/>
            <a:ext cx="5811142" cy="60955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200" dirty="0" smtClean="0"/>
          </a:p>
          <a:p>
            <a:pPr marL="342900" indent="-342900">
              <a:buFont typeface="Wingdings" charset="2"/>
              <a:buChar char="§"/>
            </a:pPr>
            <a:endParaRPr lang="pl-PL" sz="2200" dirty="0"/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pisemne pełnomocnictwo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– jeżeli w imieniu Klienta występuje pełnomocnik,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umowę spółki cywilnej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- w przypadku, gdy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 przyłączenie wnioskują podmioty, które prowadzą spółkę cywilną.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załącznik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UP-A Wykaz dodatkowych wnioskodawców –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stroną umowy o przyłączenie będzie więcej niż jedna osoba fizyczna lub jedna osoba prawna,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załącznik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WP-P Dane dla dodatkowych przyłączy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–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obiekt ma więcej niż 2 przyłącza,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załącznik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WP-M Dane magazynów energii elektrycznej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–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część instalacji odbiorczej będzie stanowił magazyn energii elektrycznej – dla obiektów przyłączonych do sieci niskiego lub średniego napięcia, 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załącznik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WP-WM Dane magazynów energii elektrycznej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–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jeżeli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część instalacji odbiorczej będzie stanowił magazyn energii elektrycznej – dla obiektów przyłączonych do sieci wysokiego napięcia,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dodatkowo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 zależności od rodzaju i mocy źródła wytwórczego, o którego przyłączenie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wnioskuje –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należy dołączyć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załączniki wskazane na wniosku, który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chce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złożyć.</a:t>
            </a:r>
          </a:p>
        </p:txBody>
      </p:sp>
    </p:spTree>
    <p:extLst>
      <p:ext uri="{BB962C8B-B14F-4D97-AF65-F5344CB8AC3E}">
        <p14:creationId xmlns:p14="http://schemas.microsoft.com/office/powerpoint/2010/main" val="416807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3"/>
            <a:ext cx="2499164" cy="105229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Jak złożyć wniosek WPW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00740" y="683665"/>
            <a:ext cx="5811142" cy="46709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Wiosek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można złożyć na jeden z poniższych sposobów:</a:t>
            </a: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Wypełniony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i zeskanowany wniosek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 wraz z załącznikami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klient może przesłać na nasz adres mailowy: info@tauron-dystrybucja.pl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Wypełniony wniosek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 wraz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 załącznikami w wersji papierowej klient może:</a:t>
            </a:r>
          </a:p>
          <a:p>
            <a:pPr marL="800096" lvl="1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przesłać na adres korespondencyjny: 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lvl="1" defTabSz="457200">
              <a:buClr>
                <a:srgbClr val="272E74"/>
              </a:buClr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     TAURON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Dystrybucja S.A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. </a:t>
            </a:r>
          </a:p>
          <a:p>
            <a:pPr lvl="1" defTabSz="457200">
              <a:buClr>
                <a:srgbClr val="272E74"/>
              </a:buClr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      Skrytka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pocztowa nr 2708, </a:t>
            </a: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pPr lvl="1" defTabSz="457200">
              <a:buClr>
                <a:srgbClr val="272E74"/>
              </a:buClr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        40-337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Katowice,</a:t>
            </a:r>
          </a:p>
          <a:p>
            <a:pPr marL="800096" lvl="1" indent="-342900" defTabSz="4572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złożyć w dowolnym Punkcie Obsługi Klienta TAURON Dystrybucja S.A.</a:t>
            </a:r>
          </a:p>
          <a:p>
            <a:pPr defTabSz="457200">
              <a:buClr>
                <a:srgbClr val="272E74"/>
              </a:buClr>
            </a:pPr>
            <a:endParaRPr lang="pl-PL" dirty="0">
              <a:solidFill>
                <a:srgbClr val="707173"/>
              </a:solidFill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6145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B9E2-7162-7747-8C62-AD6448AD242D}" type="slidenum">
              <a:rPr kumimoji="0" lang="pl-PL" sz="1200" b="1" i="0" u="none" strike="noStrike" kern="1200" cap="none" spc="0" normalizeH="0" baseline="0" noProof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4"/>
            <a:ext cx="2499164" cy="213760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272D73"/>
                </a:solidFill>
                <a:effectLst/>
                <a:uLnTx/>
                <a:uFillTx/>
                <a:latin typeface="Titillium Web" panose="00000500000000000000" pitchFamily="2" charset="0"/>
                <a:ea typeface="+mj-ea"/>
                <a:cs typeface="Arial" panose="020B0604020202020204" pitchFamily="34" charset="0"/>
              </a:rPr>
              <a:t>Skąd można pobrać 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D73"/>
                </a:solidFill>
                <a:effectLst/>
                <a:uLnTx/>
                <a:uFillTx/>
                <a:latin typeface="Titillium Web" panose="00000500000000000000" pitchFamily="2" charset="0"/>
                <a:ea typeface="+mj-ea"/>
                <a:cs typeface="Arial" panose="020B0604020202020204" pitchFamily="34" charset="0"/>
              </a:rPr>
              <a:t>Wniosek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o określenie warunków przyłączenia do sieci </a:t>
            </a: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dystrybucyjnej</a:t>
            </a:r>
          </a:p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[wniosek W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D73"/>
                </a:solidFill>
                <a:effectLst/>
                <a:uLnTx/>
                <a:uFillTx/>
                <a:latin typeface="Titillium Web" panose="00000500000000000000" pitchFamily="2" charset="0"/>
                <a:ea typeface="+mj-ea"/>
                <a:cs typeface="Arial" panose="020B0604020202020204" pitchFamily="34" charset="0"/>
              </a:rPr>
              <a:t>PW]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272D73"/>
              </a:solidFill>
              <a:effectLst/>
              <a:uLnTx/>
              <a:uFillTx/>
              <a:latin typeface="Titillium Web" panose="00000500000000000000" pitchFamily="2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251527" y="360943"/>
            <a:ext cx="5657318" cy="27624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72E7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</a:rPr>
              <a:t>Druki wniosków WPW można pobrać: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72E7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</a:rPr>
              <a:t>ze strony: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  <a:hlinkClick r:id="rId3"/>
              </a:rPr>
              <a:t>www.tauron-dystrybucja.pl/przylaczenie-do-  sieci/dokumenty-do-pobrania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</a:rPr>
              <a:t>  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itillium" panose="00000500000000000000" pitchFamily="50" charset="-18"/>
              <a:ea typeface="+mn-ea"/>
              <a:cs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72E7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</a:rPr>
              <a:t>w Punktach Obsługi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Klienta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tillium" panose="00000500000000000000" pitchFamily="50" charset="-18"/>
                <a:ea typeface="+mn-ea"/>
                <a:cs typeface="Calibri"/>
              </a:rPr>
              <a:t> TAURON Dystrybucja S.A.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itillium" panose="00000500000000000000" pitchFamily="50" charset="-18"/>
              <a:ea typeface="+mn-ea"/>
              <a:cs typeface="Calibri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5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9"/>
            <a:ext cx="372579" cy="2825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B9E2-7162-7747-8C62-AD6448AD242D}" type="slidenum">
              <a:rPr kumimoji="0" lang="pl-PL" sz="1200" b="1" i="0" u="none" strike="noStrike" kern="1200" cap="none" spc="0" normalizeH="0" baseline="0" noProof="0">
                <a:ln>
                  <a:noFill/>
                </a:ln>
                <a:solidFill>
                  <a:srgbClr val="E2007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E2007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9" y="1878914"/>
            <a:ext cx="2499164" cy="213760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Przygotowanie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warunków przyłączenia oraz projektu umowy o przyłączenie do sieci</a:t>
            </a: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3396" y="280088"/>
            <a:ext cx="5657318" cy="3987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Wingdings" charset="2"/>
              <a:buChar char="§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Na podstawie kompletnego wniosku </a:t>
            </a:r>
            <a:r>
              <a:rPr lang="pl-PL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WPW przygotujemy</a:t>
            </a:r>
            <a:r>
              <a:rPr lang="pl-P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:</a:t>
            </a:r>
          </a:p>
          <a:p>
            <a:pPr marL="285750" lvl="0" indent="-285750">
              <a:buClr>
                <a:srgbClr val="272E74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warunki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przyłączenia dla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źródła wytwórczego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oraz </a:t>
            </a:r>
          </a:p>
          <a:p>
            <a:pPr marL="285750" lvl="0" indent="-285750">
              <a:buClr>
                <a:srgbClr val="272E74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projekt umowy o przyłączenie do sieci. </a:t>
            </a:r>
          </a:p>
          <a:p>
            <a:pPr defTabSz="457200">
              <a:buClr>
                <a:srgbClr val="272E74"/>
              </a:buClr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Dokumenty prześlemy do klienta pocztą lub mailem – zgodnie z tym, jaką opcję  klient zaznaczył na wniosku WPW.</a:t>
            </a:r>
          </a:p>
          <a:p>
            <a:pPr defTabSz="457200">
              <a:buClr>
                <a:srgbClr val="272E74"/>
              </a:buClr>
              <a:defRPr/>
            </a:pPr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>
              <a:defRPr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Duplikat lub kpię dokumentów klient może odebrać </a:t>
            </a:r>
            <a:b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</a:b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w Punkcie Obsługi Klienta TAURON Dystrybucja.</a:t>
            </a: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marR="0" lvl="0" indent="0" algn="l" defTabSz="91439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2007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3407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Niestandardowy 11">
      <a:dk1>
        <a:sysClr val="windowText" lastClr="000000"/>
      </a:dk1>
      <a:lt1>
        <a:sysClr val="window" lastClr="FFFFFF"/>
      </a:lt1>
      <a:dk2>
        <a:srgbClr val="707173"/>
      </a:dk2>
      <a:lt2>
        <a:srgbClr val="E2007A"/>
      </a:lt2>
      <a:accent1>
        <a:srgbClr val="272E74"/>
      </a:accent1>
      <a:accent2>
        <a:srgbClr val="8BB63A"/>
      </a:accent2>
      <a:accent3>
        <a:srgbClr val="B6C92F"/>
      </a:accent3>
      <a:accent4>
        <a:srgbClr val="EEC109"/>
      </a:accent4>
      <a:accent5>
        <a:srgbClr val="F5D300"/>
      </a:accent5>
      <a:accent6>
        <a:srgbClr val="E2007A"/>
      </a:accent6>
      <a:hlink>
        <a:srgbClr val="707173"/>
      </a:hlink>
      <a:folHlink>
        <a:srgbClr val="FFFFFF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4B6197CC260949922375993C332EF1" ma:contentTypeVersion="12" ma:contentTypeDescription="Utwórz nowy dokument." ma:contentTypeScope="" ma:versionID="98cc605339cda99a7b3469f6aeb26ca7">
  <xsd:schema xmlns:xsd="http://www.w3.org/2001/XMLSchema" xmlns:xs="http://www.w3.org/2001/XMLSchema" xmlns:p="http://schemas.microsoft.com/office/2006/metadata/properties" xmlns:ns3="2e85968a-9f41-4e5a-ad41-032941a7b2bb" xmlns:ns4="92a21c69-8e07-4d9c-9454-6578e994d09a" targetNamespace="http://schemas.microsoft.com/office/2006/metadata/properties" ma:root="true" ma:fieldsID="e3657638350a8c479149ff788c9e4af6" ns3:_="" ns4:_="">
    <xsd:import namespace="2e85968a-9f41-4e5a-ad41-032941a7b2bb"/>
    <xsd:import namespace="92a21c69-8e07-4d9c-9454-6578e994d0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5968a-9f41-4e5a-ad41-032941a7b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21c69-8e07-4d9c-9454-6578e994d0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EB2E79-D160-4C3D-83AB-3A5B8EF8BD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8BAD9F-E2A0-467E-BEE6-80DD1CB0FD4D}">
  <ds:schemaRefs>
    <ds:schemaRef ds:uri="http://schemas.microsoft.com/office/2006/documentManagement/types"/>
    <ds:schemaRef ds:uri="http://purl.org/dc/dcmitype/"/>
    <ds:schemaRef ds:uri="2e85968a-9f41-4e5a-ad41-032941a7b2bb"/>
    <ds:schemaRef ds:uri="http://schemas.openxmlformats.org/package/2006/metadata/core-properties"/>
    <ds:schemaRef ds:uri="92a21c69-8e07-4d9c-9454-6578e994d09a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6E7423-5FAB-48E9-BB5B-ADB597D12F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85968a-9f41-4e5a-ad41-032941a7b2bb"/>
    <ds:schemaRef ds:uri="92a21c69-8e07-4d9c-9454-6578e994d0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5634</TotalTime>
  <Words>1115</Words>
  <Application>Microsoft Office PowerPoint</Application>
  <PresentationFormat>Pokaz na ekranie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Titillium</vt:lpstr>
      <vt:lpstr>Titillium Bd</vt:lpstr>
      <vt:lpstr>Titillium Web</vt:lpstr>
      <vt:lpstr>Wingdings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Aleksandrowicz</dc:creator>
  <cp:lastModifiedBy>Solak Jadwiga (TD CEN)</cp:lastModifiedBy>
  <cp:revision>135</cp:revision>
  <dcterms:created xsi:type="dcterms:W3CDTF">2020-08-07T08:01:17Z</dcterms:created>
  <dcterms:modified xsi:type="dcterms:W3CDTF">2022-05-06T10:11:33Z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0x010100F24B6197CC260949922375993C332EF1</vt:lpwstr>
  </property>
</Properties>
</file>