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291" r:id="rId5"/>
    <p:sldId id="276" r:id="rId6"/>
    <p:sldId id="313" r:id="rId7"/>
    <p:sldId id="312" r:id="rId8"/>
    <p:sldId id="314" r:id="rId9"/>
    <p:sldId id="317" r:id="rId10"/>
    <p:sldId id="316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E74"/>
    <a:srgbClr val="595959"/>
    <a:srgbClr val="272C73"/>
    <a:srgbClr val="382E02"/>
    <a:srgbClr val="E2007A"/>
    <a:srgbClr val="A0F0EC"/>
    <a:srgbClr val="F7F7F7"/>
    <a:srgbClr val="72DBDE"/>
    <a:srgbClr val="D90076"/>
    <a:srgbClr val="D50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2C118-0480-5046-A7F6-2AEDAE46BB69}" v="169" dt="2021-01-20T12:16:45.919"/>
    <p1510:client id="{AEF47254-0F15-B246-8966-4FFADFC85B1E}" v="3" dt="2021-01-21T09:50:09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0"/>
    <p:restoredTop sz="96165"/>
  </p:normalViewPr>
  <p:slideViewPr>
    <p:cSldViewPr snapToGrid="0" snapToObjects="1">
      <p:cViewPr varScale="1">
        <p:scale>
          <a:sx n="116" d="100"/>
          <a:sy n="116" d="100"/>
        </p:scale>
        <p:origin x="204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3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F584078-ECCE-7C4A-BD98-0707F0B184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2F3A06-DF44-544D-ACFE-E067D3D5D9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DCE3-E31F-AA4C-802C-4FF2E569858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FC4723-9224-A44F-B185-01822E2B23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8C2857-320A-624A-9485-52B491DC8D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E0C-921C-4342-B267-87EBFDA028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3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8720E-3338-9A49-A8DD-33B2F97FE2E5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A8D0-FB22-0949-9388-B9C0816C0F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3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771" y="360503"/>
            <a:ext cx="1543434" cy="15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32">
            <a:extLst>
              <a:ext uri="{FF2B5EF4-FFF2-40B4-BE49-F238E27FC236}">
                <a16:creationId xmlns:a16="http://schemas.microsoft.com/office/drawing/2014/main" id="{910CE813-048A-274B-B2D2-9EFF9734DFF9}"/>
              </a:ext>
            </a:extLst>
          </p:cNvPr>
          <p:cNvSpPr txBox="1"/>
          <p:nvPr userDrawn="1"/>
        </p:nvSpPr>
        <p:spPr>
          <a:xfrm>
            <a:off x="165485" y="1365558"/>
            <a:ext cx="348690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b="1" dirty="0">
                <a:solidFill>
                  <a:srgbClr val="E2007A"/>
                </a:solidFill>
                <a:latin typeface="Titillium Web" panose="00000500000000000000" pitchFamily="2" charset="0"/>
              </a:rPr>
              <a:t>SPIS TREŚCI</a:t>
            </a:r>
          </a:p>
        </p:txBody>
      </p:sp>
      <p:cxnSp>
        <p:nvCxnSpPr>
          <p:cNvPr id="16" name="Straight Connector 5">
            <a:extLst>
              <a:ext uri="{FF2B5EF4-FFF2-40B4-BE49-F238E27FC236}">
                <a16:creationId xmlns:a16="http://schemas.microsoft.com/office/drawing/2014/main" id="{7C0BD340-FA89-4E45-9D2C-B282D11D1A1D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7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4E225F-9A4A-4E49-9736-8495ACF4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C2AC-BFA7-1C46-831C-351CFCC7DCB5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23ACD6-27ED-8442-B87D-0D0847BE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2573E3-182E-A846-A619-B73D9C33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B9E2-7162-7747-8C62-AD6448AD24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ło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03E3AB11-5B64-6347-8B1B-4A74B9471C5C}"/>
              </a:ext>
            </a:extLst>
          </p:cNvPr>
          <p:cNvSpPr/>
          <p:nvPr userDrawn="1"/>
        </p:nvSpPr>
        <p:spPr>
          <a:xfrm>
            <a:off x="-1" y="0"/>
            <a:ext cx="3348319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9" name="Straight Connector 5">
            <a:extLst>
              <a:ext uri="{FF2B5EF4-FFF2-40B4-BE49-F238E27FC236}">
                <a16:creationId xmlns:a16="http://schemas.microsoft.com/office/drawing/2014/main" id="{A1BB0FAD-E4F7-9C4F-A433-12D3FB939754}"/>
              </a:ext>
            </a:extLst>
          </p:cNvPr>
          <p:cNvCxnSpPr>
            <a:cxnSpLocks/>
          </p:cNvCxnSpPr>
          <p:nvPr userDrawn="1"/>
        </p:nvCxnSpPr>
        <p:spPr>
          <a:xfrm>
            <a:off x="265399" y="1799034"/>
            <a:ext cx="3082919" cy="0"/>
          </a:xfrm>
          <a:prstGeom prst="line">
            <a:avLst/>
          </a:prstGeom>
          <a:ln w="12700">
            <a:solidFill>
              <a:srgbClr val="E20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0648CA0-3DF0-994E-9934-451020DCC53F}" type="slidenum">
              <a:rPr lang="pl-PL" b="1" smtClean="0">
                <a:solidFill>
                  <a:srgbClr val="E2007A"/>
                </a:solidFill>
                <a:latin typeface="Titillium Bd" pitchFamily="2" charset="0"/>
              </a:rPr>
              <a:pPr algn="ctr"/>
              <a:t>‹#›</a:t>
            </a:fld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ED93EF-B2CA-AE4A-A3A8-6C8F9D4F5ABF}"/>
              </a:ext>
            </a:extLst>
          </p:cNvPr>
          <p:cNvSpPr txBox="1"/>
          <p:nvPr userDrawn="1"/>
        </p:nvSpPr>
        <p:spPr>
          <a:xfrm>
            <a:off x="717629" y="6376099"/>
            <a:ext cx="2420556" cy="2461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1000" b="1" dirty="0">
                <a:solidFill>
                  <a:srgbClr val="E2007A"/>
                </a:solidFill>
                <a:latin typeface="Titillium Web" panose="00000500000000000000" pitchFamily="2" charset="0"/>
              </a:rPr>
              <a:t>Imię i nazwisko, miejscowość, data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99" y="201040"/>
            <a:ext cx="1099319" cy="110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solidFill>
          <a:srgbClr val="E20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9" y="360504"/>
            <a:ext cx="1532547" cy="1534018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424543" y="2776265"/>
            <a:ext cx="698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solidFill>
                  <a:schemeClr val="bg1"/>
                </a:solidFill>
                <a:latin typeface="Titillium Bd" panose="00000800000000000000" pitchFamily="50" charset="-18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663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5">
            <a:extLst>
              <a:ext uri="{FF2B5EF4-FFF2-40B4-BE49-F238E27FC236}">
                <a16:creationId xmlns:a16="http://schemas.microsoft.com/office/drawing/2014/main" id="{5AB153EC-33B0-0F47-B033-932DBECE6160}"/>
              </a:ext>
            </a:extLst>
          </p:cNvPr>
          <p:cNvSpPr txBox="1">
            <a:spLocks/>
          </p:cNvSpPr>
          <p:nvPr userDrawn="1"/>
        </p:nvSpPr>
        <p:spPr>
          <a:xfrm>
            <a:off x="132626" y="6316622"/>
            <a:ext cx="452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b="1" dirty="0">
              <a:solidFill>
                <a:srgbClr val="E2007A"/>
              </a:solidFill>
              <a:latin typeface="Titillium B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4" r:id="rId3"/>
    <p:sldLayoutId id="2147483681" r:id="rId4"/>
    <p:sldLayoutId id="2147483680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5" name="Symbol zastępczy tekstu 10"/>
          <p:cNvSpPr txBox="1">
            <a:spLocks/>
          </p:cNvSpPr>
          <p:nvPr/>
        </p:nvSpPr>
        <p:spPr>
          <a:xfrm>
            <a:off x="613459" y="4670853"/>
            <a:ext cx="7957295" cy="960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600" b="1" dirty="0" smtClean="0">
                <a:solidFill>
                  <a:schemeClr val="bg1"/>
                </a:solidFill>
                <a:latin typeface="Titillium" panose="00000500000000000000" pitchFamily="50" charset="-18"/>
              </a:rPr>
              <a:t>Podpisanie umowy o przyłączenie</a:t>
            </a:r>
          </a:p>
          <a:p>
            <a:pPr marL="0" indent="0">
              <a:buNone/>
            </a:pPr>
            <a:endParaRPr lang="cs-CZ" sz="3600" b="1" dirty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bg1"/>
              </a:solidFill>
              <a:latin typeface="Titillium" panose="00000500000000000000" pitchFamily="50" charset="-18"/>
            </a:endParaRPr>
          </a:p>
          <a:p>
            <a:endParaRPr lang="pl-PL" dirty="0">
              <a:latin typeface="Titillium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5877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26945" y="1878914"/>
            <a:ext cx="2499164" cy="98785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Podpisanie umowy o przyłączenie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AA74F49D-3C7E-9B40-83D0-C53C0C742472}"/>
              </a:ext>
            </a:extLst>
          </p:cNvPr>
          <p:cNvSpPr/>
          <p:nvPr/>
        </p:nvSpPr>
        <p:spPr>
          <a:xfrm>
            <a:off x="3261625" y="272132"/>
            <a:ext cx="552300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Projekt umowy o przyłączenie jest ważny przez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60 dni.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 (Konkretna data ważności projektu umowy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wpisana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jest w projekcie umowy w tabelce pod  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miejscem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na podpisy).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</a:p>
          <a:p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spcAft>
                <a:spcPts val="600"/>
              </a:spcAft>
              <a:buClr>
                <a:srgbClr val="272E74"/>
              </a:buClr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spcAft>
                <a:spcPts val="600"/>
              </a:spcAft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 może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zawrzeć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umowę o przyłączenie tylko w okresie ważności projektu umowy.</a:t>
            </a:r>
          </a:p>
          <a:p>
            <a:pPr marL="342900" indent="-342900">
              <a:spcAft>
                <a:spcPts val="600"/>
              </a:spcAft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Aby zawrzeć umowę o przyłączenie klient musi podpisać i przekazać nam obydwa egzemplarze projektu umowy. </a:t>
            </a: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</a:rPr>
              <a:t>Po terminie ważności zapisy projektu stają się nieaktualne i klient musi złożyć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wniosek o zawarcie/zmianę umowy o przyłączenie (Wniosek UP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).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</a:endParaRPr>
          </a:p>
          <a:p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600" b="1" dirty="0">
                <a:latin typeface="Titillium" panose="00000500000000000000" pitchFamily="50" charset="-18"/>
                <a:cs typeface="Calibri"/>
              </a:rPr>
              <a:t>WAŻNE: </a:t>
            </a:r>
          </a:p>
          <a:p>
            <a:r>
              <a:rPr lang="pl-PL" sz="1600" b="1" dirty="0">
                <a:latin typeface="Titillium" panose="00000500000000000000" pitchFamily="50" charset="-18"/>
                <a:cs typeface="Calibri"/>
              </a:rPr>
              <a:t>Zawsze przed podpisaniem umowy sprawdź czy nie minął termin ważności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projektu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umowy. Zwróć uwagę nie tylko na dzień i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miesiąc,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ale również na rok.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434" y="1200457"/>
            <a:ext cx="5381991" cy="135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7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26945" y="1878914"/>
            <a:ext cx="2499164" cy="1523313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Jeżeli klient zwróci umowy po terminie ważności projektu umowy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AA74F49D-3C7E-9B40-83D0-C53C0C742472}"/>
              </a:ext>
            </a:extLst>
          </p:cNvPr>
          <p:cNvSpPr/>
          <p:nvPr/>
        </p:nvSpPr>
        <p:spPr>
          <a:xfrm>
            <a:off x="3227683" y="387945"/>
            <a:ext cx="5759798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 zwróci umowy po terminie ważności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projektu umowy i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chce zawrzeć umowę o przyłączanie – musi złożyć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wniosek UP.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Na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podstawie wniosku przygotujemy i prześlemy do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klienta nowy projekt umowy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 przyłączenie z nowym terminem realizacji.</a:t>
            </a:r>
          </a:p>
          <a:p>
            <a:pPr>
              <a:spcBef>
                <a:spcPts val="1000"/>
              </a:spcBef>
              <a:buClr>
                <a:srgbClr val="272E74"/>
              </a:buClr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/>
            </a:r>
            <a:b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</a:b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26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4"/>
            <a:ext cx="2654781" cy="135031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Jakie umowy o przyłączenie mogą podpisać Pełnomocnicy TAURON Dystrybucja w </a:t>
            </a:r>
            <a:r>
              <a:rPr lang="pl-PL" sz="2000" b="1" dirty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Punktów Obsługi Klienta TAURON Dystrybucja </a:t>
            </a: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(POK)</a:t>
            </a: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6355" y="296562"/>
            <a:ext cx="5657318" cy="59394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Pełnomocnicy TAURON Dystrybucja w  POK mogą </a:t>
            </a:r>
            <a:r>
              <a:rPr lang="pl-P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podpisywać umowy o </a:t>
            </a:r>
            <a:r>
              <a:rPr lang="pl-PL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przyłączenie:</a:t>
            </a:r>
            <a:endParaRPr lang="pl-PL" sz="1800" b="1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latin typeface="Titillium" panose="00000500000000000000" pitchFamily="50" charset="-18"/>
                <a:cs typeface="Calibri"/>
              </a:rPr>
              <a:t>d</a:t>
            </a: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la obiektów odbiorczych </a:t>
            </a:r>
            <a:r>
              <a:rPr lang="pl-PL" sz="1800" b="1" dirty="0">
                <a:latin typeface="Titillium" panose="00000500000000000000" pitchFamily="50" charset="-18"/>
                <a:cs typeface="Calibri"/>
              </a:rPr>
              <a:t>przyłączanych do sieci niskiego napięcia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do wielkości mocy przyłączeniowej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do 180 kW </a:t>
            </a:r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(IV, V, VI grupa przyłączeniowa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),</a:t>
            </a:r>
          </a:p>
          <a:p>
            <a:pPr marL="342900" indent="-34290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na wniosek TAURON Dystrybucji, pracownicy POK mogą podpisywać umowy o przyłączenie dla obiektów odbiorczych przyłączanych do sieci średniego napięcia. </a:t>
            </a:r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</a:p>
          <a:p>
            <a:r>
              <a:rPr lang="pl-PL" b="1" dirty="0">
                <a:latin typeface="Titillium" panose="00000500000000000000" pitchFamily="50" charset="-18"/>
                <a:cs typeface="Calibri"/>
              </a:rPr>
              <a:t>WAŻNE:</a:t>
            </a:r>
          </a:p>
          <a:p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Pełnomocnicy TAURON Dystrybucja w </a:t>
            </a:r>
            <a:r>
              <a:rPr lang="pl-PL" sz="1800" b="1" dirty="0">
                <a:latin typeface="Titillium" panose="00000500000000000000" pitchFamily="50" charset="-18"/>
                <a:cs typeface="Calibri"/>
              </a:rPr>
              <a:t>POK nie mogą podpisywać umów o </a:t>
            </a: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przyłączenie dla:</a:t>
            </a:r>
          </a:p>
          <a:p>
            <a:pPr marL="285750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obiektów wielolokalowych,</a:t>
            </a:r>
          </a:p>
          <a:p>
            <a:pPr marL="285750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źródeł wytwórczych,</a:t>
            </a:r>
          </a:p>
          <a:p>
            <a:pPr marL="285750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magazynów </a:t>
            </a:r>
            <a:r>
              <a:rPr lang="pl-PL" sz="1800" b="1" dirty="0">
                <a:latin typeface="Titillium" panose="00000500000000000000" pitchFamily="50" charset="-18"/>
                <a:cs typeface="Calibri"/>
              </a:rPr>
              <a:t>energii </a:t>
            </a:r>
            <a:r>
              <a:rPr lang="pl-PL" sz="1800" b="1" dirty="0" smtClean="0">
                <a:latin typeface="Titillium" panose="00000500000000000000" pitchFamily="50" charset="-18"/>
                <a:cs typeface="Calibri"/>
              </a:rPr>
              <a:t>elektrycznej.</a:t>
            </a:r>
            <a:endParaRPr lang="pl-PL" sz="1800" b="1" dirty="0"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62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5"/>
            <a:ext cx="2654781" cy="111965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Podpisanie umowy </a:t>
            </a:r>
          </a:p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o przyłączanie w POK</a:t>
            </a: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62676" y="329512"/>
            <a:ext cx="5657318" cy="61948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 </a:t>
            </a: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klient przyniesie dwa egzemplarze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podpisanego projektu umowy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o przyłączanie osobiście do POK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to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Pełnomocnik TAURON Dystrybucja w  POK musi zweryfikować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czy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może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podpisać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taką umowę.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</a:b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(Sprawdza </a:t>
            </a:r>
            <a:r>
              <a:rPr lang="pl-PL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datę ważności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projektu </a:t>
            </a:r>
            <a:r>
              <a:rPr lang="pl-PL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umowy, grupę przyłączeniową i moc). </a:t>
            </a:r>
            <a:endParaRPr lang="pl-PL" sz="16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nie minął termin ważności projektu umowy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to podpisuje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obydwa egzemplarze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umowy, następnie: 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jeden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egzemplarz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obustronnie podpisanej umowy przekazuje klientowi, </a:t>
            </a:r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drugi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egzemplarz umowy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przekazuje do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Kancelarii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.</a:t>
            </a:r>
          </a:p>
          <a:p>
            <a:pPr lvl="2">
              <a:buClr>
                <a:srgbClr val="272E74"/>
              </a:buClr>
            </a:pP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minął termin ważności projektu umowy o przyłączenie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to: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ie przyjmuje podpisanego przez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klienta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projektu umowy o przyłączenie (jednocześnie informuje klienta, że upłynął już termin ważności projektu umowy),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rzekazuje klientowi druk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wniosku UP.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Jednocześnie informuje klienta, że musi on złożyć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wniosek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UP jeżeli chce zawrzeć umowę o przyłączenie. Na podstawie wniosku UP przygotujemy i prześlemy do klienta nowy projekt umowy o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przyłączenie (z nowym terminem realizacji umowy oraz ze zaktualizowaną opłatą za przyłączenie, jeżeli zmieniły się stawki opłat w Taryfie).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defTabSz="457200">
              <a:spcBef>
                <a:spcPts val="0"/>
              </a:spcBef>
              <a:buClr>
                <a:srgbClr val="272E74"/>
              </a:buClr>
            </a:pP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5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5"/>
            <a:ext cx="2654781" cy="111965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Podpisanie umowy </a:t>
            </a:r>
          </a:p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o przyłączanie w POK</a:t>
            </a: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082214" y="204637"/>
            <a:ext cx="5971169" cy="65265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</a:t>
            </a:r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 </a:t>
            </a: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Jeżeli klient wprowadził poprawki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(np.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długopisem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) na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projekcie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umowy o przyłączenie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– Pełnomocnik TAURON Dystrybucja w  POK 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przyjmuje obydwa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egzemplarze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projektu umowy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podpisane tylko przez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klienta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i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przekazuje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 do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Kancelarii (takie umowy przekazywane są do Wydziału Przyłączeń do weryfikacji zmian, które wprowadził klient i do podpisu). </a:t>
            </a: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sz="1600" b="1" dirty="0">
                <a:latin typeface="Titillium" panose="00000500000000000000" pitchFamily="50" charset="-18"/>
                <a:cs typeface="Calibri"/>
              </a:rPr>
              <a:t>klient przyniesie osobiście do POK umowy, których </a:t>
            </a: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Pełnomocnik TAURON Dystrybucja w POK nie może podpisać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, to Pełnomocnik sprawdza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czy nie minął termin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ważności projektu umowy:</a:t>
            </a: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nie minął termin ważności projektu umowy 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-to 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przyjmuje umowy i przekazuje je do Kancelarii.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Informuje klienta, że gdy uprawniony pracownik podpisze umowy – jeden egzemplarz zawartej umowy prześlemy do niego pocztą na adres korespondencyjny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.</a:t>
            </a: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minął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termin ważności projektu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– to 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nie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przyjmuje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podpisanego przez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 projektu umowy o przyłączenie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(jednocześnie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informuje klienta,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że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upłynął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termin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ważności projektu umowy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),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przekazuje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klientowi druk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wniosku UP.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Jednocześnie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informuje klienta, że musi on złożyć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wniosek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UP,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chce zawrzeć umowę o przyłączenie.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Na podstawie wniosku UP przygotujemy i prześlemy do klienta nowy projekt umowy o przyłączenie (z nowym terminem realizacji umowy oraz ze zaktualizowaną opłatą za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przyłączenie,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zmieniły się stawki opłat w Taryfie).</a:t>
            </a:r>
          </a:p>
        </p:txBody>
      </p:sp>
    </p:spTree>
    <p:extLst>
      <p:ext uri="{BB962C8B-B14F-4D97-AF65-F5344CB8AC3E}">
        <p14:creationId xmlns:p14="http://schemas.microsoft.com/office/powerpoint/2010/main" val="399174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EF8F72-EF1C-D048-A8AB-C3D6F15F856B}"/>
              </a:ext>
            </a:extLst>
          </p:cNvPr>
          <p:cNvSpPr/>
          <p:nvPr/>
        </p:nvSpPr>
        <p:spPr>
          <a:xfrm>
            <a:off x="2" y="0"/>
            <a:ext cx="3000738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B0F3E2C-F32A-BB4B-84C3-39AFDA4EB21A}"/>
              </a:ext>
            </a:extLst>
          </p:cNvPr>
          <p:cNvSpPr txBox="1">
            <a:spLocks/>
          </p:cNvSpPr>
          <p:nvPr/>
        </p:nvSpPr>
        <p:spPr>
          <a:xfrm>
            <a:off x="225627" y="6366108"/>
            <a:ext cx="1924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8B9E2-7162-7747-8C62-AD6448AD242D}" type="slidenum">
              <a:rPr lang="pl-PL" sz="1200" b="1">
                <a:solidFill>
                  <a:srgbClr val="E200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pl-PL" sz="1200" b="1" dirty="0">
              <a:solidFill>
                <a:srgbClr val="E2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0DE144-C096-2A4B-9F52-5A1CE2DF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6" y="204637"/>
            <a:ext cx="1092072" cy="10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706B49-A908-2149-BFBB-73C3F7911A7B}"/>
              </a:ext>
            </a:extLst>
          </p:cNvPr>
          <p:cNvSpPr txBox="1">
            <a:spLocks/>
          </p:cNvSpPr>
          <p:nvPr/>
        </p:nvSpPr>
        <p:spPr>
          <a:xfrm>
            <a:off x="250788" y="1878915"/>
            <a:ext cx="2654781" cy="111965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Podpisanie umowy </a:t>
            </a:r>
          </a:p>
          <a:p>
            <a:pPr algn="l"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272D73"/>
                </a:solidFill>
                <a:latin typeface="Titillium Web" panose="00000500000000000000" pitchFamily="2" charset="0"/>
                <a:cs typeface="Arial" panose="020B0604020202020204" pitchFamily="34" charset="0"/>
              </a:rPr>
              <a:t>o przyłączanie w Kancelarii</a:t>
            </a: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defRPr/>
            </a:pPr>
            <a:endParaRPr lang="pl-PL" sz="2000" b="1" dirty="0">
              <a:solidFill>
                <a:srgbClr val="272D73"/>
              </a:solidFill>
              <a:latin typeface="Titillium Web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Symbol zastępczy tekstu 7"/>
          <p:cNvSpPr txBox="1">
            <a:spLocks/>
          </p:cNvSpPr>
          <p:nvPr/>
        </p:nvSpPr>
        <p:spPr>
          <a:xfrm>
            <a:off x="3156355" y="296562"/>
            <a:ext cx="5657318" cy="58653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9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E2007A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96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90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8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7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2007A"/>
              </a:buClr>
              <a:buFont typeface="Arial" panose="020B0604020202020204" pitchFamily="34" charset="0"/>
              <a:buNone/>
              <a:defRPr sz="1000" kern="1200">
                <a:solidFill>
                  <a:srgbClr val="7071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74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69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63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58" indent="0" algn="l" defTabSz="91439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endParaRPr lang="pl-PL" sz="18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r>
              <a:rPr lang="pl-PL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  </a:t>
            </a:r>
          </a:p>
          <a:p>
            <a:pPr marL="285750" indent="-285750">
              <a:buClr>
                <a:srgbClr val="272E74"/>
              </a:buClr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Titillium" panose="00000500000000000000" pitchFamily="50" charset="-18"/>
                <a:cs typeface="Calibri"/>
              </a:rPr>
              <a:t>W przypadku, gdy klient przyśle do nas umowy pocztą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to:</a:t>
            </a:r>
          </a:p>
          <a:p>
            <a:pPr lvl="1">
              <a:buClr>
                <a:srgbClr val="272E74"/>
              </a:buClr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Pełnomocnik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TAURON Dystrybucja w 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Kancelarii (TOK)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musi zweryfikować czy może podpisać taką umowę. </a:t>
            </a:r>
            <a:r>
              <a:rPr lang="pl-PL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(Sprawdza datę ważności projektu umowy, grupę przyłączeniową i moc). </a:t>
            </a: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nie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minął termin ważności projektu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umowy to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podpisuje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obydwa egzemplarze umowy,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a następnie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: 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jeden egzemplarz obustronnie podpisanej umowy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wysyła do klienta na jego adres korespondencyjny, </a:t>
            </a:r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drugi egzemplarz umowy przekazuje do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Wydziału Przyłączeń.</a:t>
            </a: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minął termin ważności projektu umowy o przyłączenie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to Pełnomocnik TAURON Dystrybucja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 Kancelarii:</a:t>
            </a: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nie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podpisuje projektu umowy </a:t>
            </a:r>
            <a:r>
              <a:rPr lang="pl-P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 </a:t>
            </a: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przyłączenie,</a:t>
            </a:r>
          </a:p>
          <a:p>
            <a:pPr marL="1200140" lvl="2" indent="-285750">
              <a:buClr>
                <a:srgbClr val="272E74"/>
              </a:buClr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przekazuje obydwa egzemplarze projektu umowy o przyłączenie podpisane tylko przez klienta do Wydziału Przyłączeń.</a:t>
            </a:r>
          </a:p>
          <a:p>
            <a:pPr marL="742946" lvl="1" indent="-285750">
              <a:buClr>
                <a:srgbClr val="272E74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Jeżeli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klient wprowadził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poprawki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(np. długopisem) na projekcie umowy o przyłączenie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– Pełnomocnik TAURON Dystrybucja w 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Kancelarii  przekazuje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obydwa egzemplarze projektu umowy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do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Wydziału Przyłączeń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(do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weryfikacji zmian, które wprowadził klient i do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tillium" panose="00000500000000000000" pitchFamily="50" charset="-18"/>
                <a:cs typeface="Calibri"/>
              </a:rPr>
              <a:t>podpisu). </a:t>
            </a: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Titillium" panose="00000500000000000000" pitchFamily="50" charset="-1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079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3459" y="2581154"/>
            <a:ext cx="758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>
                <a:solidFill>
                  <a:schemeClr val="bg1"/>
                </a:solidFill>
                <a:latin typeface="Titillium Bd" panose="00000800000000000000" pitchFamily="50" charset="-18"/>
              </a:rPr>
              <a:t>Dziękujemy za uwagę</a:t>
            </a:r>
            <a:endParaRPr lang="pl-PL" sz="4800" b="1" dirty="0">
              <a:solidFill>
                <a:schemeClr val="bg1"/>
              </a:solidFill>
              <a:latin typeface="Titillium Bd" panose="000008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9468609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Niestandardowy 11">
      <a:dk1>
        <a:sysClr val="windowText" lastClr="000000"/>
      </a:dk1>
      <a:lt1>
        <a:sysClr val="window" lastClr="FFFFFF"/>
      </a:lt1>
      <a:dk2>
        <a:srgbClr val="707173"/>
      </a:dk2>
      <a:lt2>
        <a:srgbClr val="E2007A"/>
      </a:lt2>
      <a:accent1>
        <a:srgbClr val="272E74"/>
      </a:accent1>
      <a:accent2>
        <a:srgbClr val="8BB63A"/>
      </a:accent2>
      <a:accent3>
        <a:srgbClr val="B6C92F"/>
      </a:accent3>
      <a:accent4>
        <a:srgbClr val="EEC109"/>
      </a:accent4>
      <a:accent5>
        <a:srgbClr val="F5D300"/>
      </a:accent5>
      <a:accent6>
        <a:srgbClr val="E2007A"/>
      </a:accent6>
      <a:hlink>
        <a:srgbClr val="707173"/>
      </a:hlink>
      <a:folHlink>
        <a:srgbClr val="FFFFFF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26504269832842B55B4DD7477B21C0" ma:contentTypeVersion="8" ma:contentTypeDescription="Utwórz nowy dokument." ma:contentTypeScope="" ma:versionID="de985264e98d85018adb0b33e966c808">
  <xsd:schema xmlns:xsd="http://www.w3.org/2001/XMLSchema" xmlns:xs="http://www.w3.org/2001/XMLSchema" xmlns:p="http://schemas.microsoft.com/office/2006/metadata/properties" xmlns:ns2="002c4d1d-d936-4f6a-b1af-2adcee7c1fb2" xmlns:ns3="d2fb2163-ae26-41ea-b789-222591f91f2d" targetNamespace="http://schemas.microsoft.com/office/2006/metadata/properties" ma:root="true" ma:fieldsID="6e3d7bfc604e39a960b793d7df1a76fc" ns2:_="" ns3:_="">
    <xsd:import namespace="002c4d1d-d936-4f6a-b1af-2adcee7c1fb2"/>
    <xsd:import namespace="d2fb2163-ae26-41ea-b789-222591f91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c4d1d-d936-4f6a-b1af-2adcee7c1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b2163-ae26-41ea-b789-222591f91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8BAD9F-E2A0-467E-BEE6-80DD1CB0FD4D}">
  <ds:schemaRefs>
    <ds:schemaRef ds:uri="d2fb2163-ae26-41ea-b789-222591f91f2d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002c4d1d-d936-4f6a-b1af-2adcee7c1fb2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ED5147-91F0-4F30-9DF6-56E1D7BD8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c4d1d-d936-4f6a-b1af-2adcee7c1fb2"/>
    <ds:schemaRef ds:uri="d2fb2163-ae26-41ea-b789-222591f91f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EB2E79-D160-4C3D-83AB-3A5B8EF8BD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</TotalTime>
  <Words>818</Words>
  <Application>Microsoft Office PowerPoint</Application>
  <PresentationFormat>Pokaz na ekranie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Titillium</vt:lpstr>
      <vt:lpstr>Titillium Bd</vt:lpstr>
      <vt:lpstr>Titillium Web</vt:lpstr>
      <vt:lpstr>Wingdings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Aleksandrowicz</dc:creator>
  <cp:lastModifiedBy>Solak Jadwiga (TD CEN)</cp:lastModifiedBy>
  <cp:revision>153</cp:revision>
  <dcterms:created xsi:type="dcterms:W3CDTF">2020-08-07T08:01:17Z</dcterms:created>
  <dcterms:modified xsi:type="dcterms:W3CDTF">2022-05-09T08:43:53Z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0x010100D526504269832842B55B4DD7477B21C0</vt:lpwstr>
  </property>
</Properties>
</file>