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4"/>
  </p:sldMasterIdLst>
  <p:notesMasterIdLst>
    <p:notesMasterId r:id="rId13"/>
  </p:notesMasterIdLst>
  <p:handoutMasterIdLst>
    <p:handoutMasterId r:id="rId14"/>
  </p:handoutMasterIdLst>
  <p:sldIdLst>
    <p:sldId id="291" r:id="rId5"/>
    <p:sldId id="276" r:id="rId6"/>
    <p:sldId id="312" r:id="rId7"/>
    <p:sldId id="315" r:id="rId8"/>
    <p:sldId id="316" r:id="rId9"/>
    <p:sldId id="318" r:id="rId10"/>
    <p:sldId id="320" r:id="rId11"/>
    <p:sldId id="29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2C73"/>
    <a:srgbClr val="272E74"/>
    <a:srgbClr val="595959"/>
    <a:srgbClr val="382E02"/>
    <a:srgbClr val="E2007A"/>
    <a:srgbClr val="A0F0EC"/>
    <a:srgbClr val="F7F7F7"/>
    <a:srgbClr val="72DBDE"/>
    <a:srgbClr val="D90076"/>
    <a:srgbClr val="D500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42C118-0480-5046-A7F6-2AEDAE46BB69}" v="169" dt="2021-01-20T12:16:45.919"/>
    <p1510:client id="{AEF47254-0F15-B246-8966-4FFADFC85B1E}" v="3" dt="2021-01-21T09:50:09.4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580"/>
    <p:restoredTop sz="96165"/>
  </p:normalViewPr>
  <p:slideViewPr>
    <p:cSldViewPr snapToGrid="0" snapToObjects="1">
      <p:cViewPr varScale="1">
        <p:scale>
          <a:sx n="107" d="100"/>
          <a:sy n="107" d="100"/>
        </p:scale>
        <p:origin x="2310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333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37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5F584078-ECCE-7C4A-BD98-0707F0B1849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A2F3A06-DF44-544D-ACFE-E067D3D5D96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89DCE3-E31F-AA4C-802C-4FF2E569858D}" type="datetimeFigureOut">
              <a:rPr lang="pl-PL" smtClean="0"/>
              <a:t>17.01.2023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BFC4723-9224-A44F-B185-01822E2B238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98C2857-320A-624A-9485-52B491DC8D3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FA8E0C-921C-4342-B267-87EBFDA028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96307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58720E-3338-9A49-A8DD-33B2F97FE2E5}" type="datetimeFigureOut">
              <a:rPr lang="pl-PL" smtClean="0"/>
              <a:t>17.01.2023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65A8D0-FB22-0949-9388-B9C0816C0F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9309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bg>
      <p:bgPr>
        <a:solidFill>
          <a:srgbClr val="E2007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0771" y="360503"/>
            <a:ext cx="1543434" cy="1544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832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is tre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ole tekstowe 32">
            <a:extLst>
              <a:ext uri="{FF2B5EF4-FFF2-40B4-BE49-F238E27FC236}">
                <a16:creationId xmlns:a16="http://schemas.microsoft.com/office/drawing/2014/main" id="{910CE813-048A-274B-B2D2-9EFF9734DFF9}"/>
              </a:ext>
            </a:extLst>
          </p:cNvPr>
          <p:cNvSpPr txBox="1"/>
          <p:nvPr userDrawn="1"/>
        </p:nvSpPr>
        <p:spPr>
          <a:xfrm>
            <a:off x="165485" y="1365558"/>
            <a:ext cx="3486904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b="1" dirty="0">
                <a:solidFill>
                  <a:srgbClr val="E2007A"/>
                </a:solidFill>
                <a:latin typeface="Titillium Web" panose="00000500000000000000" pitchFamily="2" charset="0"/>
              </a:rPr>
              <a:t>SPIS TREŚCI</a:t>
            </a:r>
          </a:p>
        </p:txBody>
      </p:sp>
      <p:cxnSp>
        <p:nvCxnSpPr>
          <p:cNvPr id="16" name="Straight Connector 5">
            <a:extLst>
              <a:ext uri="{FF2B5EF4-FFF2-40B4-BE49-F238E27FC236}">
                <a16:creationId xmlns:a16="http://schemas.microsoft.com/office/drawing/2014/main" id="{7C0BD340-FA89-4E45-9D2C-B282D11D1A1D}"/>
              </a:ext>
            </a:extLst>
          </p:cNvPr>
          <p:cNvCxnSpPr>
            <a:cxnSpLocks/>
          </p:cNvCxnSpPr>
          <p:nvPr userDrawn="1"/>
        </p:nvCxnSpPr>
        <p:spPr>
          <a:xfrm>
            <a:off x="265399" y="1799034"/>
            <a:ext cx="3082919" cy="0"/>
          </a:xfrm>
          <a:prstGeom prst="line">
            <a:avLst/>
          </a:prstGeom>
          <a:ln w="12700">
            <a:solidFill>
              <a:srgbClr val="E200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Obraz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399" y="201040"/>
            <a:ext cx="1099319" cy="1100374"/>
          </a:xfrm>
          <a:prstGeom prst="rect">
            <a:avLst/>
          </a:prstGeom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B6ED93EF-B2CA-AE4A-A3A8-6C8F9D4F5ABF}"/>
              </a:ext>
            </a:extLst>
          </p:cNvPr>
          <p:cNvSpPr txBox="1"/>
          <p:nvPr userDrawn="1"/>
        </p:nvSpPr>
        <p:spPr>
          <a:xfrm>
            <a:off x="717629" y="6376099"/>
            <a:ext cx="2420556" cy="24619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1000" b="1" dirty="0">
                <a:solidFill>
                  <a:srgbClr val="E2007A"/>
                </a:solidFill>
                <a:latin typeface="Titillium Web" panose="00000500000000000000" pitchFamily="2" charset="0"/>
              </a:rPr>
              <a:t>Imię i nazwisko, miejscowość, data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AB153EC-33B0-0F47-B033-932DBECE6160}"/>
              </a:ext>
            </a:extLst>
          </p:cNvPr>
          <p:cNvSpPr txBox="1">
            <a:spLocks/>
          </p:cNvSpPr>
          <p:nvPr userDrawn="1"/>
        </p:nvSpPr>
        <p:spPr>
          <a:xfrm>
            <a:off x="132626" y="6316622"/>
            <a:ext cx="4523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0648CA0-3DF0-994E-9934-451020DCC53F}" type="slidenum">
              <a:rPr lang="pl-PL" b="1" smtClean="0">
                <a:solidFill>
                  <a:srgbClr val="E2007A"/>
                </a:solidFill>
                <a:latin typeface="Titillium Bd" pitchFamily="2" charset="0"/>
              </a:rPr>
              <a:pPr algn="ctr"/>
              <a:t>‹#›</a:t>
            </a:fld>
            <a:endParaRPr lang="pl-PL" b="1" dirty="0">
              <a:solidFill>
                <a:srgbClr val="E2007A"/>
              </a:solidFill>
              <a:latin typeface="Titillium B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528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ło slajd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>
            <a:extLst>
              <a:ext uri="{FF2B5EF4-FFF2-40B4-BE49-F238E27FC236}">
                <a16:creationId xmlns:a16="http://schemas.microsoft.com/office/drawing/2014/main" id="{03E3AB11-5B64-6347-8B1B-4A74B9471C5C}"/>
              </a:ext>
            </a:extLst>
          </p:cNvPr>
          <p:cNvSpPr/>
          <p:nvPr userDrawn="1"/>
        </p:nvSpPr>
        <p:spPr>
          <a:xfrm>
            <a:off x="-1" y="0"/>
            <a:ext cx="3348319" cy="6858000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cxnSp>
        <p:nvCxnSpPr>
          <p:cNvPr id="9" name="Straight Connector 5">
            <a:extLst>
              <a:ext uri="{FF2B5EF4-FFF2-40B4-BE49-F238E27FC236}">
                <a16:creationId xmlns:a16="http://schemas.microsoft.com/office/drawing/2014/main" id="{A1BB0FAD-E4F7-9C4F-A433-12D3FB939754}"/>
              </a:ext>
            </a:extLst>
          </p:cNvPr>
          <p:cNvCxnSpPr>
            <a:cxnSpLocks/>
          </p:cNvCxnSpPr>
          <p:nvPr userDrawn="1"/>
        </p:nvCxnSpPr>
        <p:spPr>
          <a:xfrm>
            <a:off x="265399" y="1799034"/>
            <a:ext cx="3082919" cy="0"/>
          </a:xfrm>
          <a:prstGeom prst="line">
            <a:avLst/>
          </a:prstGeom>
          <a:ln w="12700">
            <a:solidFill>
              <a:srgbClr val="E200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ymbol zastępczy numeru slajdu 5">
            <a:extLst>
              <a:ext uri="{FF2B5EF4-FFF2-40B4-BE49-F238E27FC236}">
                <a16:creationId xmlns:a16="http://schemas.microsoft.com/office/drawing/2014/main" id="{5AB153EC-33B0-0F47-B033-932DBECE6160}"/>
              </a:ext>
            </a:extLst>
          </p:cNvPr>
          <p:cNvSpPr txBox="1">
            <a:spLocks/>
          </p:cNvSpPr>
          <p:nvPr userDrawn="1"/>
        </p:nvSpPr>
        <p:spPr>
          <a:xfrm>
            <a:off x="132626" y="6316622"/>
            <a:ext cx="4523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0648CA0-3DF0-994E-9934-451020DCC53F}" type="slidenum">
              <a:rPr lang="pl-PL" b="1" smtClean="0">
                <a:solidFill>
                  <a:srgbClr val="E2007A"/>
                </a:solidFill>
                <a:latin typeface="Titillium Bd" pitchFamily="2" charset="0"/>
              </a:rPr>
              <a:pPr algn="ctr"/>
              <a:t>‹#›</a:t>
            </a:fld>
            <a:endParaRPr lang="pl-PL" b="1" dirty="0">
              <a:solidFill>
                <a:srgbClr val="E2007A"/>
              </a:solidFill>
              <a:latin typeface="Titillium Bd" pitchFamily="2" charset="0"/>
            </a:endParaRPr>
          </a:p>
        </p:txBody>
      </p:sp>
      <p:sp>
        <p:nvSpPr>
          <p:cNvPr id="18" name="pole tekstowe 17">
            <a:extLst>
              <a:ext uri="{FF2B5EF4-FFF2-40B4-BE49-F238E27FC236}">
                <a16:creationId xmlns:a16="http://schemas.microsoft.com/office/drawing/2014/main" id="{B6ED93EF-B2CA-AE4A-A3A8-6C8F9D4F5ABF}"/>
              </a:ext>
            </a:extLst>
          </p:cNvPr>
          <p:cNvSpPr txBox="1"/>
          <p:nvPr userDrawn="1"/>
        </p:nvSpPr>
        <p:spPr>
          <a:xfrm>
            <a:off x="717629" y="6376099"/>
            <a:ext cx="2420556" cy="24619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1000" b="1" dirty="0">
                <a:solidFill>
                  <a:srgbClr val="E2007A"/>
                </a:solidFill>
                <a:latin typeface="Titillium Web" panose="00000500000000000000" pitchFamily="2" charset="0"/>
              </a:rPr>
              <a:t>Imię i nazwisko, miejscowość, data</a:t>
            </a:r>
          </a:p>
        </p:txBody>
      </p:sp>
      <p:pic>
        <p:nvPicPr>
          <p:cNvPr id="10" name="Obraz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399" y="201040"/>
            <a:ext cx="1099319" cy="1100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971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414E225F-9A4A-4E49-9736-8495ACF47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EC2AC-BFA7-1C46-831C-351CFCC7DCB5}" type="datetimeFigureOut">
              <a:rPr lang="pl-PL" smtClean="0"/>
              <a:t>17.01.2023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1623ACD6-27ED-8442-B87D-0D0847BEC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62573E3-182E-A846-A619-B73D9C33F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8B9E2-7162-7747-8C62-AD6448AD242D}" type="slidenum">
              <a:rPr lang="pl-PL" smtClean="0"/>
              <a:t>‹#›</a:t>
            </a:fld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AB153EC-33B0-0F47-B033-932DBECE6160}"/>
              </a:ext>
            </a:extLst>
          </p:cNvPr>
          <p:cNvSpPr txBox="1">
            <a:spLocks/>
          </p:cNvSpPr>
          <p:nvPr userDrawn="1"/>
        </p:nvSpPr>
        <p:spPr>
          <a:xfrm>
            <a:off x="132626" y="6316622"/>
            <a:ext cx="4523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0648CA0-3DF0-994E-9934-451020DCC53F}" type="slidenum">
              <a:rPr lang="pl-PL" b="1" smtClean="0">
                <a:solidFill>
                  <a:srgbClr val="E2007A"/>
                </a:solidFill>
                <a:latin typeface="Titillium Bd" pitchFamily="2" charset="0"/>
              </a:rPr>
              <a:pPr algn="ctr"/>
              <a:t>‹#›</a:t>
            </a:fld>
            <a:endParaRPr lang="pl-PL" b="1" dirty="0">
              <a:solidFill>
                <a:srgbClr val="E2007A"/>
              </a:solidFill>
              <a:latin typeface="Titillium B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837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ło slajd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>
            <a:extLst>
              <a:ext uri="{FF2B5EF4-FFF2-40B4-BE49-F238E27FC236}">
                <a16:creationId xmlns:a16="http://schemas.microsoft.com/office/drawing/2014/main" id="{03E3AB11-5B64-6347-8B1B-4A74B9471C5C}"/>
              </a:ext>
            </a:extLst>
          </p:cNvPr>
          <p:cNvSpPr/>
          <p:nvPr userDrawn="1"/>
        </p:nvSpPr>
        <p:spPr>
          <a:xfrm>
            <a:off x="-1" y="0"/>
            <a:ext cx="3348319" cy="6858000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cxnSp>
        <p:nvCxnSpPr>
          <p:cNvPr id="9" name="Straight Connector 5">
            <a:extLst>
              <a:ext uri="{FF2B5EF4-FFF2-40B4-BE49-F238E27FC236}">
                <a16:creationId xmlns:a16="http://schemas.microsoft.com/office/drawing/2014/main" id="{A1BB0FAD-E4F7-9C4F-A433-12D3FB939754}"/>
              </a:ext>
            </a:extLst>
          </p:cNvPr>
          <p:cNvCxnSpPr>
            <a:cxnSpLocks/>
          </p:cNvCxnSpPr>
          <p:nvPr userDrawn="1"/>
        </p:nvCxnSpPr>
        <p:spPr>
          <a:xfrm>
            <a:off x="265399" y="1799034"/>
            <a:ext cx="3082919" cy="0"/>
          </a:xfrm>
          <a:prstGeom prst="line">
            <a:avLst/>
          </a:prstGeom>
          <a:ln w="12700">
            <a:solidFill>
              <a:srgbClr val="E200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ymbol zastępczy numeru slajdu 5">
            <a:extLst>
              <a:ext uri="{FF2B5EF4-FFF2-40B4-BE49-F238E27FC236}">
                <a16:creationId xmlns:a16="http://schemas.microsoft.com/office/drawing/2014/main" id="{5AB153EC-33B0-0F47-B033-932DBECE6160}"/>
              </a:ext>
            </a:extLst>
          </p:cNvPr>
          <p:cNvSpPr txBox="1">
            <a:spLocks/>
          </p:cNvSpPr>
          <p:nvPr userDrawn="1"/>
        </p:nvSpPr>
        <p:spPr>
          <a:xfrm>
            <a:off x="132626" y="6316622"/>
            <a:ext cx="4523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0648CA0-3DF0-994E-9934-451020DCC53F}" type="slidenum">
              <a:rPr lang="pl-PL" b="1" smtClean="0">
                <a:solidFill>
                  <a:srgbClr val="E2007A"/>
                </a:solidFill>
                <a:latin typeface="Titillium Bd" pitchFamily="2" charset="0"/>
              </a:rPr>
              <a:pPr algn="ctr"/>
              <a:t>‹#›</a:t>
            </a:fld>
            <a:endParaRPr lang="pl-PL" b="1" dirty="0">
              <a:solidFill>
                <a:srgbClr val="E2007A"/>
              </a:solidFill>
              <a:latin typeface="Titillium Bd" pitchFamily="2" charset="0"/>
            </a:endParaRPr>
          </a:p>
        </p:txBody>
      </p:sp>
      <p:sp>
        <p:nvSpPr>
          <p:cNvPr id="18" name="pole tekstowe 17">
            <a:extLst>
              <a:ext uri="{FF2B5EF4-FFF2-40B4-BE49-F238E27FC236}">
                <a16:creationId xmlns:a16="http://schemas.microsoft.com/office/drawing/2014/main" id="{B6ED93EF-B2CA-AE4A-A3A8-6C8F9D4F5ABF}"/>
              </a:ext>
            </a:extLst>
          </p:cNvPr>
          <p:cNvSpPr txBox="1"/>
          <p:nvPr userDrawn="1"/>
        </p:nvSpPr>
        <p:spPr>
          <a:xfrm>
            <a:off x="717629" y="6376099"/>
            <a:ext cx="2420556" cy="24619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1000" b="1" dirty="0">
                <a:solidFill>
                  <a:srgbClr val="E2007A"/>
                </a:solidFill>
                <a:latin typeface="Titillium Web" panose="00000500000000000000" pitchFamily="2" charset="0"/>
              </a:rPr>
              <a:t>Imię i nazwisko, miejscowość, data</a:t>
            </a:r>
          </a:p>
        </p:txBody>
      </p:sp>
      <p:pic>
        <p:nvPicPr>
          <p:cNvPr id="10" name="Obraz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399" y="201040"/>
            <a:ext cx="1099319" cy="1100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821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ajd tytułowy">
    <p:bg>
      <p:bgPr>
        <a:solidFill>
          <a:srgbClr val="E2007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429" y="360504"/>
            <a:ext cx="1532547" cy="1534018"/>
          </a:xfrm>
          <a:prstGeom prst="rect">
            <a:avLst/>
          </a:prstGeom>
        </p:spPr>
      </p:pic>
      <p:sp>
        <p:nvSpPr>
          <p:cNvPr id="3" name="pole tekstowe 2"/>
          <p:cNvSpPr txBox="1"/>
          <p:nvPr userDrawn="1"/>
        </p:nvSpPr>
        <p:spPr>
          <a:xfrm>
            <a:off x="424543" y="2776265"/>
            <a:ext cx="69886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6600" dirty="0">
                <a:solidFill>
                  <a:schemeClr val="bg1"/>
                </a:solidFill>
                <a:latin typeface="Titillium Bd" panose="00000800000000000000" pitchFamily="50" charset="-18"/>
              </a:rPr>
              <a:t>Dziękuję za uwagę</a:t>
            </a:r>
          </a:p>
        </p:txBody>
      </p:sp>
    </p:spTree>
    <p:extLst>
      <p:ext uri="{BB962C8B-B14F-4D97-AF65-F5344CB8AC3E}">
        <p14:creationId xmlns:p14="http://schemas.microsoft.com/office/powerpoint/2010/main" val="1266308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numeru slajdu 5">
            <a:extLst>
              <a:ext uri="{FF2B5EF4-FFF2-40B4-BE49-F238E27FC236}">
                <a16:creationId xmlns:a16="http://schemas.microsoft.com/office/drawing/2014/main" id="{5AB153EC-33B0-0F47-B033-932DBECE6160}"/>
              </a:ext>
            </a:extLst>
          </p:cNvPr>
          <p:cNvSpPr txBox="1">
            <a:spLocks/>
          </p:cNvSpPr>
          <p:nvPr userDrawn="1"/>
        </p:nvSpPr>
        <p:spPr>
          <a:xfrm>
            <a:off x="132626" y="6316622"/>
            <a:ext cx="4523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l-PL" b="1" dirty="0">
              <a:solidFill>
                <a:srgbClr val="E2007A"/>
              </a:solidFill>
              <a:latin typeface="Titillium B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7729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5" r:id="rId2"/>
    <p:sldLayoutId id="2147483664" r:id="rId3"/>
    <p:sldLayoutId id="2147483681" r:id="rId4"/>
    <p:sldLayoutId id="2147483680" r:id="rId5"/>
    <p:sldLayoutId id="2147483678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3459" y="2581154"/>
            <a:ext cx="75814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endParaRPr lang="pl-PL" sz="3200" b="1" dirty="0">
              <a:solidFill>
                <a:schemeClr val="bg1"/>
              </a:solidFill>
            </a:endParaRPr>
          </a:p>
        </p:txBody>
      </p:sp>
      <p:sp>
        <p:nvSpPr>
          <p:cNvPr id="5" name="Symbol zastępczy tekstu 10"/>
          <p:cNvSpPr txBox="1">
            <a:spLocks/>
          </p:cNvSpPr>
          <p:nvPr/>
        </p:nvSpPr>
        <p:spPr>
          <a:xfrm>
            <a:off x="613459" y="3064477"/>
            <a:ext cx="7957295" cy="287500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3600" b="1" dirty="0" smtClean="0">
                <a:solidFill>
                  <a:schemeClr val="bg1"/>
                </a:solidFill>
                <a:latin typeface="Titillium" panose="00000500000000000000" pitchFamily="50" charset="-18"/>
              </a:rPr>
              <a:t>Przygotowanie </a:t>
            </a:r>
            <a:r>
              <a:rPr lang="pl-PL" sz="3600" b="1" dirty="0">
                <a:solidFill>
                  <a:schemeClr val="bg1"/>
                </a:solidFill>
                <a:latin typeface="Titillium" panose="00000500000000000000" pitchFamily="50" charset="-18"/>
              </a:rPr>
              <a:t>instalacji do </a:t>
            </a:r>
            <a:r>
              <a:rPr lang="pl-PL" sz="3600" b="1" dirty="0" smtClean="0">
                <a:solidFill>
                  <a:schemeClr val="bg1"/>
                </a:solidFill>
                <a:latin typeface="Titillium" panose="00000500000000000000" pitchFamily="50" charset="-18"/>
              </a:rPr>
              <a:t>przyłączenia </a:t>
            </a:r>
          </a:p>
          <a:p>
            <a:r>
              <a:rPr lang="pl-PL" sz="3600" b="1" dirty="0">
                <a:solidFill>
                  <a:schemeClr val="bg1"/>
                </a:solidFill>
                <a:latin typeface="Titillium" panose="00000500000000000000" pitchFamily="50" charset="-18"/>
              </a:rPr>
              <a:t>W</a:t>
            </a:r>
            <a:r>
              <a:rPr lang="pl-PL" sz="3600" b="1" dirty="0" smtClean="0">
                <a:solidFill>
                  <a:schemeClr val="bg1"/>
                </a:solidFill>
                <a:latin typeface="Titillium" panose="00000500000000000000" pitchFamily="50" charset="-18"/>
              </a:rPr>
              <a:t>ykonanie przyłącza </a:t>
            </a:r>
          </a:p>
          <a:p>
            <a:r>
              <a:rPr lang="pl-PL" sz="3600" b="1" dirty="0">
                <a:solidFill>
                  <a:schemeClr val="bg1"/>
                </a:solidFill>
                <a:latin typeface="Titillium" panose="00000500000000000000" pitchFamily="50" charset="-18"/>
              </a:rPr>
              <a:t>Z</a:t>
            </a:r>
            <a:r>
              <a:rPr lang="pl-PL" sz="3600" b="1" dirty="0" smtClean="0">
                <a:solidFill>
                  <a:schemeClr val="bg1"/>
                </a:solidFill>
                <a:latin typeface="Titillium" panose="00000500000000000000" pitchFamily="50" charset="-18"/>
              </a:rPr>
              <a:t>akończenie </a:t>
            </a:r>
            <a:r>
              <a:rPr lang="pl-PL" sz="3600" b="1" dirty="0">
                <a:solidFill>
                  <a:schemeClr val="bg1"/>
                </a:solidFill>
                <a:latin typeface="Titillium" panose="00000500000000000000" pitchFamily="50" charset="-18"/>
              </a:rPr>
              <a:t>procesu przyłączenia</a:t>
            </a:r>
            <a:endParaRPr lang="cs-CZ" sz="3600" b="1" dirty="0">
              <a:solidFill>
                <a:schemeClr val="bg1"/>
              </a:solidFill>
              <a:latin typeface="Titillium" panose="00000500000000000000" pitchFamily="50" charset="-18"/>
            </a:endParaRPr>
          </a:p>
          <a:p>
            <a:pPr marL="0" indent="0">
              <a:buNone/>
            </a:pPr>
            <a:r>
              <a:rPr lang="cs-CZ" sz="1800" b="1" dirty="0" smtClean="0">
                <a:solidFill>
                  <a:schemeClr val="bg1"/>
                </a:solidFill>
                <a:latin typeface="Titillium" panose="00000500000000000000" pitchFamily="50" charset="-18"/>
              </a:rPr>
              <a:t>(dotyczy obiektów odbiorczych przyłączanych do sieci niskiego napiecia)</a:t>
            </a:r>
            <a:endParaRPr lang="cs-CZ" sz="1800" b="1" dirty="0">
              <a:solidFill>
                <a:schemeClr val="bg1"/>
              </a:solidFill>
              <a:latin typeface="Titillium" panose="00000500000000000000" pitchFamily="50" charset="-18"/>
            </a:endParaRPr>
          </a:p>
          <a:p>
            <a:pPr marL="0" indent="0">
              <a:buNone/>
            </a:pPr>
            <a:endParaRPr lang="cs-CZ" sz="2000" b="1" dirty="0" smtClean="0">
              <a:solidFill>
                <a:schemeClr val="bg1"/>
              </a:solidFill>
              <a:latin typeface="Titillium" panose="00000500000000000000" pitchFamily="50" charset="-18"/>
            </a:endParaRPr>
          </a:p>
          <a:p>
            <a:pPr marL="0" indent="0">
              <a:buNone/>
            </a:pPr>
            <a:endParaRPr lang="pl-PL" dirty="0">
              <a:latin typeface="Titillium" panose="00000500000000000000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158771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35EF8F72-EF1C-D048-A8AB-C3D6F15F856B}"/>
              </a:ext>
            </a:extLst>
          </p:cNvPr>
          <p:cNvSpPr/>
          <p:nvPr/>
        </p:nvSpPr>
        <p:spPr>
          <a:xfrm>
            <a:off x="2" y="0"/>
            <a:ext cx="3000738" cy="6858000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7B0F3E2C-F32A-BB4B-84C3-39AFDA4EB21A}"/>
              </a:ext>
            </a:extLst>
          </p:cNvPr>
          <p:cNvSpPr txBox="1">
            <a:spLocks/>
          </p:cNvSpPr>
          <p:nvPr/>
        </p:nvSpPr>
        <p:spPr>
          <a:xfrm>
            <a:off x="225627" y="6366108"/>
            <a:ext cx="19247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9F8B9E2-7162-7747-8C62-AD6448AD242D}" type="slidenum">
              <a:rPr lang="pl-PL" sz="1200" b="1">
                <a:solidFill>
                  <a:srgbClr val="E200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2</a:t>
            </a:fld>
            <a:endParaRPr lang="pl-PL" sz="1200" b="1" dirty="0">
              <a:solidFill>
                <a:srgbClr val="E200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A90DE144-C096-2A4B-9F52-5A1CE2DFB7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866" y="204637"/>
            <a:ext cx="1092072" cy="1092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ytuł 1">
            <a:extLst>
              <a:ext uri="{FF2B5EF4-FFF2-40B4-BE49-F238E27FC236}">
                <a16:creationId xmlns:a16="http://schemas.microsoft.com/office/drawing/2014/main" id="{3F706B49-A908-2149-BFBB-73C3F7911A7B}"/>
              </a:ext>
            </a:extLst>
          </p:cNvPr>
          <p:cNvSpPr txBox="1">
            <a:spLocks/>
          </p:cNvSpPr>
          <p:nvPr/>
        </p:nvSpPr>
        <p:spPr>
          <a:xfrm>
            <a:off x="225627" y="1878914"/>
            <a:ext cx="2499164" cy="1144372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  <a:defRPr/>
            </a:pPr>
            <a:r>
              <a:rPr lang="pl-PL" sz="2000" b="1" dirty="0" smtClean="0">
                <a:solidFill>
                  <a:srgbClr val="272D73"/>
                </a:solidFill>
                <a:latin typeface="Titillium Web" panose="00000500000000000000" pitchFamily="2" charset="0"/>
                <a:cs typeface="Arial" panose="020B0604020202020204" pitchFamily="34" charset="0"/>
              </a:rPr>
              <a:t>Przygotowanie instalacji do przyłączenia</a:t>
            </a:r>
            <a:endParaRPr lang="pl-PL" sz="2000" b="1" dirty="0">
              <a:solidFill>
                <a:srgbClr val="272D73"/>
              </a:solidFill>
              <a:latin typeface="Titillium Web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37" name="Prostokąt 36">
            <a:extLst>
              <a:ext uri="{FF2B5EF4-FFF2-40B4-BE49-F238E27FC236}">
                <a16:creationId xmlns:a16="http://schemas.microsoft.com/office/drawing/2014/main" id="{AA74F49D-3C7E-9B40-83D0-C53C0C742472}"/>
              </a:ext>
            </a:extLst>
          </p:cNvPr>
          <p:cNvSpPr/>
          <p:nvPr/>
        </p:nvSpPr>
        <p:spPr>
          <a:xfrm>
            <a:off x="3047973" y="387945"/>
            <a:ext cx="579763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272E74"/>
              </a:buClr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  <a:cs typeface="Calibri"/>
              </a:rPr>
              <a:t>W warunkach przyłączenia określiliśmy zakres prac, który klient musi wykonać, żebyśmy mogli przyłączyć jego obiekt do sieci</a:t>
            </a:r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  <a:cs typeface="Calibri"/>
              </a:rPr>
              <a:t>.</a:t>
            </a:r>
          </a:p>
          <a:p>
            <a:pPr>
              <a:buClr>
                <a:srgbClr val="272E74"/>
              </a:buClr>
            </a:pP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tillium" panose="00000500000000000000" pitchFamily="50" charset="-18"/>
              <a:cs typeface="Calibri"/>
            </a:endParaRPr>
          </a:p>
          <a:p>
            <a:pPr marL="342900" indent="-342900">
              <a:buClr>
                <a:srgbClr val="272E74"/>
              </a:buClr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  <a:cs typeface="Calibri"/>
              </a:rPr>
              <a:t>W umowie o przyłączenie określiliśmy termin, do kiedy klient powinien przygotować swoją instalację. </a:t>
            </a:r>
            <a:endParaRPr lang="pl-PL" dirty="0" smtClean="0">
              <a:solidFill>
                <a:schemeClr val="tx1">
                  <a:lumMod val="50000"/>
                  <a:lumOff val="50000"/>
                </a:schemeClr>
              </a:solidFill>
              <a:latin typeface="Titillium" panose="00000500000000000000" pitchFamily="50" charset="-18"/>
              <a:cs typeface="Calibri"/>
            </a:endParaRPr>
          </a:p>
          <a:p>
            <a:pPr marL="342900" indent="-342900">
              <a:buClr>
                <a:srgbClr val="272E74"/>
              </a:buClr>
              <a:buFont typeface="Arial" panose="020B0604020202020204" pitchFamily="34" charset="0"/>
              <a:buChar char="•"/>
            </a:pPr>
            <a:endParaRPr lang="pl-PL" dirty="0" smtClean="0">
              <a:solidFill>
                <a:schemeClr val="tx1">
                  <a:lumMod val="50000"/>
                  <a:lumOff val="50000"/>
                </a:schemeClr>
              </a:solidFill>
              <a:latin typeface="Titillium" panose="00000500000000000000" pitchFamily="50" charset="-18"/>
              <a:cs typeface="Calibri"/>
            </a:endParaRPr>
          </a:p>
          <a:p>
            <a:pPr marL="342900" indent="-342900">
              <a:buClr>
                <a:srgbClr val="272E74"/>
              </a:buClr>
              <a:buFont typeface="Arial" panose="020B0604020202020204" pitchFamily="34" charset="0"/>
              <a:buChar char="•"/>
            </a:pPr>
            <a: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  <a:cs typeface="Calibri"/>
              </a:rPr>
              <a:t>Jeżeli zgodnie z zapisami umowy o przyłączenie klient ma obowiązek złożyć Zgłoszenie gotowości instalacji do przyłączenia  -</a:t>
            </a:r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  <a:cs typeface="Calibri"/>
              </a:rPr>
              <a:t> gdy przygotuje instalację </a:t>
            </a:r>
            <a:r>
              <a:rPr lang="pl-PL" b="1" dirty="0">
                <a:latin typeface="Titillium" panose="00000500000000000000" pitchFamily="50" charset="-18"/>
                <a:cs typeface="Calibri"/>
              </a:rPr>
              <a:t>musi </a:t>
            </a:r>
            <a:r>
              <a:rPr lang="pl-PL" b="1" dirty="0" smtClean="0">
                <a:latin typeface="Titillium" panose="00000500000000000000" pitchFamily="50" charset="-18"/>
                <a:cs typeface="Calibri"/>
              </a:rPr>
              <a:t>złożyć druk ZI</a:t>
            </a:r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  <a:cs typeface="Calibri"/>
              </a:rPr>
              <a:t> </a:t>
            </a:r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  <a:cs typeface="Calibri"/>
              </a:rPr>
              <a:t>Zgłoszenie gotowości instalacji do </a:t>
            </a:r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  <a:cs typeface="Calibri"/>
              </a:rPr>
              <a:t>przyłączenia Oświadczenie </a:t>
            </a:r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  <a:cs typeface="Calibri"/>
              </a:rPr>
              <a:t>o stanie technicznym instalacji. </a:t>
            </a:r>
            <a:endParaRPr lang="pl-PL" dirty="0" smtClean="0">
              <a:solidFill>
                <a:schemeClr val="tx1">
                  <a:lumMod val="50000"/>
                  <a:lumOff val="50000"/>
                </a:schemeClr>
              </a:solidFill>
              <a:latin typeface="Titillium" panose="00000500000000000000" pitchFamily="50" charset="-18"/>
              <a:cs typeface="Calibri"/>
            </a:endParaRPr>
          </a:p>
          <a:p>
            <a:pPr>
              <a:buClr>
                <a:srgbClr val="272E74"/>
              </a:buClr>
            </a:pPr>
            <a:endParaRPr lang="pl-PL" b="1" dirty="0"/>
          </a:p>
          <a:p>
            <a:pPr marL="342900" indent="-342900">
              <a:buClr>
                <a:srgbClr val="272E74"/>
              </a:buClr>
              <a:buFont typeface="Arial" panose="020B0604020202020204" pitchFamily="34" charset="0"/>
              <a:buChar char="•"/>
            </a:pPr>
            <a: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  <a:cs typeface="Calibri"/>
              </a:rPr>
              <a:t>Jeżeli zgodnie z zapisami umowy o </a:t>
            </a:r>
            <a:r>
              <a:rPr lang="pl-PL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  <a:cs typeface="Calibri"/>
              </a:rPr>
              <a:t>przyłączenie </a:t>
            </a:r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  <a:cs typeface="Calibri"/>
              </a:rPr>
              <a:t>(§ 3 </a:t>
            </a:r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  <a:cs typeface="Calibri"/>
              </a:rPr>
              <a:t>ust. </a:t>
            </a:r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  <a:cs typeface="Calibri"/>
              </a:rPr>
              <a:t>3)</a:t>
            </a:r>
            <a:r>
              <a:rPr lang="pl-PL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  <a:cs typeface="Calibri"/>
              </a:rPr>
              <a:t>: </a:t>
            </a:r>
            <a:r>
              <a:rPr lang="pl-PL" i="1" dirty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  <a:cs typeface="Calibri"/>
              </a:rPr>
              <a:t>„Sprawdzenie instalacji Przyłączanego Podmiotu, przyłączanej do sieci może odbyć się podczas montażu układu pomiarowo-rozliczeniowego</a:t>
            </a:r>
            <a:r>
              <a:rPr lang="pl-PL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  <a:cs typeface="Calibri"/>
              </a:rPr>
              <a:t>”</a:t>
            </a:r>
            <a: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  <a:cs typeface="Calibri"/>
              </a:rPr>
              <a:t> </a:t>
            </a:r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  <a:cs typeface="Calibri"/>
              </a:rPr>
              <a:t>- </a:t>
            </a:r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  <a:cs typeface="Calibri"/>
              </a:rPr>
              <a:t>klient</a:t>
            </a:r>
            <a:r>
              <a:rPr lang="pl-PL" dirty="0">
                <a:latin typeface="Titillium" panose="00000500000000000000" pitchFamily="50" charset="-18"/>
                <a:cs typeface="Calibri"/>
              </a:rPr>
              <a:t> </a:t>
            </a:r>
            <a:r>
              <a:rPr lang="pl-PL" b="1" dirty="0">
                <a:latin typeface="Titillium" panose="00000500000000000000" pitchFamily="50" charset="-18"/>
                <a:cs typeface="Calibri"/>
              </a:rPr>
              <a:t>nie </a:t>
            </a:r>
            <a:r>
              <a:rPr lang="pl-PL" b="1" dirty="0" smtClean="0">
                <a:latin typeface="Titillium" panose="00000500000000000000" pitchFamily="50" charset="-18"/>
                <a:cs typeface="Calibri"/>
              </a:rPr>
              <a:t>musi składać druku </a:t>
            </a:r>
            <a:r>
              <a:rPr lang="pl-PL" b="1" dirty="0">
                <a:latin typeface="Titillium" panose="00000500000000000000" pitchFamily="50" charset="-18"/>
                <a:cs typeface="Calibri"/>
              </a:rPr>
              <a:t>ZI</a:t>
            </a:r>
            <a:r>
              <a:rPr lang="pl-PL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  <a:cs typeface="Calibri"/>
              </a:rPr>
              <a:t>. </a:t>
            </a:r>
            <a:endParaRPr lang="pl-PL" sz="2000" dirty="0" smtClean="0">
              <a:solidFill>
                <a:schemeClr val="tx1">
                  <a:lumMod val="50000"/>
                  <a:lumOff val="50000"/>
                </a:schemeClr>
              </a:solidFill>
              <a:latin typeface="Titillium" panose="00000500000000000000" pitchFamily="50" charset="-18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59578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35EF8F72-EF1C-D048-A8AB-C3D6F15F856B}"/>
              </a:ext>
            </a:extLst>
          </p:cNvPr>
          <p:cNvSpPr/>
          <p:nvPr/>
        </p:nvSpPr>
        <p:spPr>
          <a:xfrm>
            <a:off x="2" y="0"/>
            <a:ext cx="3000738" cy="6858000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7B0F3E2C-F32A-BB4B-84C3-39AFDA4EB21A}"/>
              </a:ext>
            </a:extLst>
          </p:cNvPr>
          <p:cNvSpPr txBox="1">
            <a:spLocks/>
          </p:cNvSpPr>
          <p:nvPr/>
        </p:nvSpPr>
        <p:spPr>
          <a:xfrm>
            <a:off x="225627" y="6366108"/>
            <a:ext cx="19247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9F8B9E2-7162-7747-8C62-AD6448AD242D}" type="slidenum">
              <a:rPr lang="pl-PL" sz="1200" b="1">
                <a:solidFill>
                  <a:srgbClr val="E200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3</a:t>
            </a:fld>
            <a:endParaRPr lang="pl-PL" sz="1200" b="1" dirty="0">
              <a:solidFill>
                <a:srgbClr val="E200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A90DE144-C096-2A4B-9F52-5A1CE2DFB7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866" y="204637"/>
            <a:ext cx="1092072" cy="1092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ytuł 1">
            <a:extLst>
              <a:ext uri="{FF2B5EF4-FFF2-40B4-BE49-F238E27FC236}">
                <a16:creationId xmlns:a16="http://schemas.microsoft.com/office/drawing/2014/main" id="{3F706B49-A908-2149-BFBB-73C3F7911A7B}"/>
              </a:ext>
            </a:extLst>
          </p:cNvPr>
          <p:cNvSpPr txBox="1">
            <a:spLocks/>
          </p:cNvSpPr>
          <p:nvPr/>
        </p:nvSpPr>
        <p:spPr>
          <a:xfrm>
            <a:off x="250788" y="1878915"/>
            <a:ext cx="2654781" cy="513908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  <a:defRPr/>
            </a:pPr>
            <a:r>
              <a:rPr lang="pl-PL" sz="2000" b="1" dirty="0">
                <a:solidFill>
                  <a:srgbClr val="272D73"/>
                </a:solidFill>
                <a:latin typeface="Titillium Web" panose="00000500000000000000" pitchFamily="2" charset="0"/>
                <a:cs typeface="Arial" panose="020B0604020202020204" pitchFamily="34" charset="0"/>
              </a:rPr>
              <a:t>Przygotowanie instalacji do przyłączenia</a:t>
            </a:r>
          </a:p>
        </p:txBody>
      </p:sp>
      <p:sp>
        <p:nvSpPr>
          <p:cNvPr id="7" name="Symbol zastępczy tekstu 7"/>
          <p:cNvSpPr txBox="1">
            <a:spLocks/>
          </p:cNvSpPr>
          <p:nvPr/>
        </p:nvSpPr>
        <p:spPr>
          <a:xfrm>
            <a:off x="3093575" y="427292"/>
            <a:ext cx="5819766" cy="319735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39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E2007A"/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196" indent="0" algn="l" defTabSz="91439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2007A"/>
              </a:buClr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390" indent="0" algn="l" defTabSz="91439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2007A"/>
              </a:buClr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584" indent="0" algn="l" defTabSz="91439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2007A"/>
              </a:buClr>
              <a:buFont typeface="Arial" panose="020B0604020202020204" pitchFamily="34" charset="0"/>
              <a:buNone/>
              <a:defRPr sz="1000" kern="1200">
                <a:solidFill>
                  <a:srgbClr val="70717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778" indent="0" algn="l" defTabSz="91439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2007A"/>
              </a:buClr>
              <a:buFont typeface="Arial" panose="020B0604020202020204" pitchFamily="34" charset="0"/>
              <a:buNone/>
              <a:defRPr sz="1000" kern="1200">
                <a:solidFill>
                  <a:srgbClr val="70717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5974" indent="0" algn="l" defTabSz="91439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169" indent="0" algn="l" defTabSz="91439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363" indent="0" algn="l" defTabSz="91439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558" indent="0" algn="l" defTabSz="91439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defTabSz="457200">
              <a:buClr>
                <a:srgbClr val="272E74"/>
              </a:buClr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  <a:cs typeface="Calibri"/>
              </a:rPr>
              <a:t>Druk </a:t>
            </a:r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  <a:cs typeface="Calibri"/>
              </a:rPr>
              <a:t>ZI Zgłoszenie gotowości instalacji do przyłączenia Oświadczenie o stanie technicznym instalacji można </a:t>
            </a:r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  <a:cs typeface="Calibri"/>
              </a:rPr>
              <a:t>pobrać:</a:t>
            </a:r>
          </a:p>
          <a:p>
            <a:pPr marL="800096" lvl="1" indent="-342900" defTabSz="457200">
              <a:buClr>
                <a:srgbClr val="272E74"/>
              </a:buClr>
              <a:buFont typeface="Arial" panose="020B0604020202020204" pitchFamily="34" charset="0"/>
              <a:buChar char="•"/>
            </a:pPr>
            <a:r>
              <a:rPr lang="pl-PL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  <a:cs typeface="Calibri"/>
              </a:rPr>
              <a:t> </a:t>
            </a:r>
            <a:r>
              <a:rPr lang="pl-PL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  <a:cs typeface="Calibri"/>
              </a:rPr>
              <a:t>ze </a:t>
            </a:r>
            <a:r>
              <a:rPr lang="pl-PL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  <a:cs typeface="Calibri"/>
              </a:rPr>
              <a:t>strony: </a:t>
            </a:r>
            <a:r>
              <a:rPr lang="pl-PL" sz="1800" u="sng" dirty="0" smtClean="0">
                <a:solidFill>
                  <a:schemeClr val="bg1">
                    <a:lumMod val="50000"/>
                  </a:schemeClr>
                </a:solidFill>
                <a:latin typeface="Titillium" panose="00000500000000000000" pitchFamily="50" charset="-18"/>
                <a:cs typeface="Calibri"/>
              </a:rPr>
              <a:t>www.Tauron-dystrybucja.pl/przylaczenie-do-sieci/dokumenty-do-pobrania  </a:t>
            </a:r>
          </a:p>
          <a:p>
            <a:pPr marL="800096" lvl="1" indent="-342900" defTabSz="457200">
              <a:buClr>
                <a:srgbClr val="272E74"/>
              </a:buClr>
              <a:buFont typeface="Arial" panose="020B0604020202020204" pitchFamily="34" charset="0"/>
              <a:buChar char="•"/>
            </a:pPr>
            <a:r>
              <a:rPr lang="pl-PL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  <a:cs typeface="Calibri"/>
              </a:rPr>
              <a:t>w </a:t>
            </a:r>
            <a:r>
              <a:rPr lang="pl-PL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  <a:cs typeface="Calibri"/>
              </a:rPr>
              <a:t>Punktach Obsługi </a:t>
            </a:r>
            <a:r>
              <a:rPr lang="pl-PL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  <a:cs typeface="Calibri"/>
              </a:rPr>
              <a:t>Klienta TAURON Dystrybucja.</a:t>
            </a:r>
            <a:endParaRPr lang="pl-PL" sz="1800" dirty="0">
              <a:solidFill>
                <a:schemeClr val="tx1">
                  <a:lumMod val="50000"/>
                  <a:lumOff val="50000"/>
                </a:schemeClr>
              </a:solidFill>
              <a:latin typeface="Titillium" panose="00000500000000000000" pitchFamily="50" charset="-18"/>
              <a:cs typeface="Calibri"/>
            </a:endParaRPr>
          </a:p>
          <a:p>
            <a:pPr defTabSz="457200">
              <a:buClr>
                <a:srgbClr val="272E74"/>
              </a:buClr>
            </a:pPr>
            <a:endParaRPr lang="pl-PL" sz="1800" u="sng" dirty="0" smtClean="0">
              <a:solidFill>
                <a:schemeClr val="bg1">
                  <a:lumMod val="50000"/>
                </a:schemeClr>
              </a:solidFill>
              <a:latin typeface="Titillium" panose="00000500000000000000" pitchFamily="50" charset="-18"/>
              <a:cs typeface="Calibri"/>
            </a:endParaRPr>
          </a:p>
          <a:p>
            <a:pPr defTabSz="457200">
              <a:buClr>
                <a:srgbClr val="272E74"/>
              </a:buClr>
            </a:pPr>
            <a:endParaRPr lang="pl-PL" sz="1800" u="sng" dirty="0">
              <a:solidFill>
                <a:schemeClr val="bg1">
                  <a:lumMod val="50000"/>
                </a:schemeClr>
              </a:solidFill>
              <a:latin typeface="Titillium" panose="00000500000000000000" pitchFamily="50" charset="-18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1624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35EF8F72-EF1C-D048-A8AB-C3D6F15F856B}"/>
              </a:ext>
            </a:extLst>
          </p:cNvPr>
          <p:cNvSpPr/>
          <p:nvPr/>
        </p:nvSpPr>
        <p:spPr>
          <a:xfrm>
            <a:off x="2" y="0"/>
            <a:ext cx="3000738" cy="6858000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7B0F3E2C-F32A-BB4B-84C3-39AFDA4EB21A}"/>
              </a:ext>
            </a:extLst>
          </p:cNvPr>
          <p:cNvSpPr txBox="1">
            <a:spLocks/>
          </p:cNvSpPr>
          <p:nvPr/>
        </p:nvSpPr>
        <p:spPr>
          <a:xfrm>
            <a:off x="225627" y="6366108"/>
            <a:ext cx="19247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9F8B9E2-7162-7747-8C62-AD6448AD242D}" type="slidenum">
              <a:rPr lang="pl-PL" sz="1200" b="1">
                <a:solidFill>
                  <a:srgbClr val="E200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4</a:t>
            </a:fld>
            <a:endParaRPr lang="pl-PL" sz="1200" b="1" dirty="0">
              <a:solidFill>
                <a:srgbClr val="E200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A90DE144-C096-2A4B-9F52-5A1CE2DFB7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866" y="204637"/>
            <a:ext cx="1092072" cy="1092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ytuł 1">
            <a:extLst>
              <a:ext uri="{FF2B5EF4-FFF2-40B4-BE49-F238E27FC236}">
                <a16:creationId xmlns:a16="http://schemas.microsoft.com/office/drawing/2014/main" id="{3F706B49-A908-2149-BFBB-73C3F7911A7B}"/>
              </a:ext>
            </a:extLst>
          </p:cNvPr>
          <p:cNvSpPr txBox="1">
            <a:spLocks/>
          </p:cNvSpPr>
          <p:nvPr/>
        </p:nvSpPr>
        <p:spPr>
          <a:xfrm>
            <a:off x="250789" y="1878913"/>
            <a:ext cx="2499164" cy="1424460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  <a:defRPr/>
            </a:pPr>
            <a:r>
              <a:rPr lang="pl-PL" sz="2000" b="1" dirty="0" smtClean="0">
                <a:solidFill>
                  <a:srgbClr val="272D73"/>
                </a:solidFill>
                <a:latin typeface="Titillium Web" panose="00000500000000000000" pitchFamily="2" charset="0"/>
                <a:cs typeface="Arial" panose="020B0604020202020204" pitchFamily="34" charset="0"/>
              </a:rPr>
              <a:t>Jak </a:t>
            </a:r>
            <a:r>
              <a:rPr lang="pl-PL" sz="2000" b="1" dirty="0">
                <a:solidFill>
                  <a:srgbClr val="272D73"/>
                </a:solidFill>
                <a:latin typeface="Titillium Web" panose="00000500000000000000" pitchFamily="2" charset="0"/>
                <a:cs typeface="Arial" panose="020B0604020202020204" pitchFamily="34" charset="0"/>
              </a:rPr>
              <a:t>wygląda wykonanie </a:t>
            </a:r>
            <a:r>
              <a:rPr lang="pl-PL" sz="2000" b="1" dirty="0" smtClean="0">
                <a:solidFill>
                  <a:srgbClr val="272D73"/>
                </a:solidFill>
                <a:latin typeface="Titillium Web" panose="00000500000000000000" pitchFamily="2" charset="0"/>
                <a:cs typeface="Arial" panose="020B0604020202020204" pitchFamily="34" charset="0"/>
              </a:rPr>
              <a:t>przyłącza </a:t>
            </a:r>
            <a:r>
              <a:rPr lang="pl-PL" sz="2000" b="1" dirty="0">
                <a:solidFill>
                  <a:srgbClr val="272D73"/>
                </a:solidFill>
                <a:latin typeface="Titillium Web" panose="00000500000000000000" pitchFamily="2" charset="0"/>
                <a:cs typeface="Arial" panose="020B0604020202020204" pitchFamily="34" charset="0"/>
              </a:rPr>
              <a:t>po stronie TAURON Dystrybucja S.A.</a:t>
            </a:r>
          </a:p>
        </p:txBody>
      </p:sp>
      <p:sp>
        <p:nvSpPr>
          <p:cNvPr id="7" name="Symbol zastępczy tekstu 7"/>
          <p:cNvSpPr txBox="1">
            <a:spLocks/>
          </p:cNvSpPr>
          <p:nvPr/>
        </p:nvSpPr>
        <p:spPr>
          <a:xfrm>
            <a:off x="3000740" y="480955"/>
            <a:ext cx="5811142" cy="447822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39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E2007A"/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196" indent="0" algn="l" defTabSz="91439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2007A"/>
              </a:buClr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390" indent="0" algn="l" defTabSz="91439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2007A"/>
              </a:buClr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584" indent="0" algn="l" defTabSz="91439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2007A"/>
              </a:buClr>
              <a:buFont typeface="Arial" panose="020B0604020202020204" pitchFamily="34" charset="0"/>
              <a:buNone/>
              <a:defRPr sz="1000" kern="1200">
                <a:solidFill>
                  <a:srgbClr val="70717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778" indent="0" algn="l" defTabSz="91439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2007A"/>
              </a:buClr>
              <a:buFont typeface="Arial" panose="020B0604020202020204" pitchFamily="34" charset="0"/>
              <a:buNone/>
              <a:defRPr sz="1000" kern="1200">
                <a:solidFill>
                  <a:srgbClr val="70717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5974" indent="0" algn="l" defTabSz="91439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169" indent="0" algn="l" defTabSz="91439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363" indent="0" algn="l" defTabSz="91439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558" indent="0" algn="l" defTabSz="91439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sz="2200" dirty="0" smtClean="0"/>
          </a:p>
          <a:p>
            <a:pPr marL="342900" indent="-342900">
              <a:buFont typeface="Wingdings" charset="2"/>
              <a:buChar char="§"/>
            </a:pPr>
            <a:endParaRPr lang="pl-PL" sz="2200" dirty="0"/>
          </a:p>
          <a:p>
            <a:pPr marL="342900" indent="-342900" defTabSz="457200">
              <a:buClr>
                <a:srgbClr val="272E74"/>
              </a:buClr>
              <a:buFont typeface="Arial" panose="020B0604020202020204" pitchFamily="34" charset="0"/>
              <a:buChar char="•"/>
            </a:pPr>
            <a:r>
              <a:rPr lang="pl-PL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</a:rPr>
              <a:t>Prace </a:t>
            </a:r>
            <a:r>
              <a:rPr lang="pl-PL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</a:rPr>
              <a:t>projektowe i budowlano-montażowe rozpoczynamy po zawarciu umowy o przyłączenie. Gdy wykonamy całość prac - przeprowadzimy odbiór przyłącza i sporządzimy protokół odbioru.</a:t>
            </a:r>
          </a:p>
          <a:p>
            <a:pPr marL="342900" indent="-342900" defTabSz="457200">
              <a:buClr>
                <a:srgbClr val="272E74"/>
              </a:buClr>
              <a:buFont typeface="Arial" panose="020B0604020202020204" pitchFamily="34" charset="0"/>
              <a:buChar char="•"/>
            </a:pPr>
            <a:r>
              <a:rPr lang="pl-PL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</a:rPr>
              <a:t>Gdy wybudujemy przyłącze, prześlemy do </a:t>
            </a:r>
            <a:r>
              <a:rPr lang="pl-PL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</a:rPr>
              <a:t>klienta </a:t>
            </a:r>
            <a:r>
              <a:rPr lang="pl-PL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</a:rPr>
              <a:t>potwierdzenie wykonania przyłącza wraz z Kartą Danych Technicznych, fakturą i informacją o dalszych krokach, które należy </a:t>
            </a:r>
            <a:r>
              <a:rPr lang="pl-PL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</a:rPr>
              <a:t>zrobić, </a:t>
            </a:r>
            <a:r>
              <a:rPr lang="pl-PL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</a:rPr>
              <a:t>aby korzystać z energii elektrycznej.</a:t>
            </a:r>
          </a:p>
          <a:p>
            <a:pPr marL="342900" indent="-342900" defTabSz="457200">
              <a:buClr>
                <a:srgbClr val="272E74"/>
              </a:buClr>
              <a:buFont typeface="Arial" panose="020B0604020202020204" pitchFamily="34" charset="0"/>
              <a:buChar char="•"/>
            </a:pPr>
            <a:r>
              <a:rPr lang="pl-PL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</a:rPr>
              <a:t>W sytuacji, kiedy nie budujemy przyłącza i nie musimy przebudować naszej sieci, Kartę Danych Technicznych i fakturę wystawimy niezwłocznie po zawarciu umowy o przyłączenie</a:t>
            </a:r>
            <a:r>
              <a:rPr lang="pl-PL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</a:rPr>
              <a:t>.</a:t>
            </a:r>
            <a:r>
              <a:rPr lang="pl-PL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</a:rPr>
              <a:t> </a:t>
            </a:r>
            <a:endParaRPr lang="pl-PL" sz="1800" dirty="0" smtClean="0">
              <a:solidFill>
                <a:schemeClr val="tx1">
                  <a:lumMod val="50000"/>
                  <a:lumOff val="50000"/>
                </a:schemeClr>
              </a:solidFill>
              <a:latin typeface="Titillium" panose="00000500000000000000" pitchFamily="50" charset="-18"/>
            </a:endParaRPr>
          </a:p>
          <a:p>
            <a:pPr marL="342900" indent="-342900" defTabSz="457200">
              <a:buClr>
                <a:srgbClr val="272E74"/>
              </a:buClr>
              <a:buFont typeface="Arial" panose="020B0604020202020204" pitchFamily="34" charset="0"/>
              <a:buChar char="•"/>
            </a:pPr>
            <a:endParaRPr lang="pl-PL" sz="1800" dirty="0">
              <a:solidFill>
                <a:schemeClr val="tx1">
                  <a:lumMod val="50000"/>
                  <a:lumOff val="50000"/>
                </a:schemeClr>
              </a:solidFill>
              <a:latin typeface="Titillium" panose="00000500000000000000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297816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35EF8F72-EF1C-D048-A8AB-C3D6F15F856B}"/>
              </a:ext>
            </a:extLst>
          </p:cNvPr>
          <p:cNvSpPr/>
          <p:nvPr/>
        </p:nvSpPr>
        <p:spPr>
          <a:xfrm>
            <a:off x="2" y="0"/>
            <a:ext cx="3000738" cy="6858000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7B0F3E2C-F32A-BB4B-84C3-39AFDA4EB21A}"/>
              </a:ext>
            </a:extLst>
          </p:cNvPr>
          <p:cNvSpPr txBox="1">
            <a:spLocks/>
          </p:cNvSpPr>
          <p:nvPr/>
        </p:nvSpPr>
        <p:spPr>
          <a:xfrm>
            <a:off x="225627" y="6366108"/>
            <a:ext cx="19247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9F8B9E2-7162-7747-8C62-AD6448AD242D}" type="slidenum">
              <a:rPr lang="pl-PL" sz="1200" b="1">
                <a:solidFill>
                  <a:srgbClr val="E200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5</a:t>
            </a:fld>
            <a:endParaRPr lang="pl-PL" sz="1200" b="1" dirty="0">
              <a:solidFill>
                <a:srgbClr val="E200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A90DE144-C096-2A4B-9F52-5A1CE2DFB7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866" y="204637"/>
            <a:ext cx="1092072" cy="1092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ytuł 1">
            <a:extLst>
              <a:ext uri="{FF2B5EF4-FFF2-40B4-BE49-F238E27FC236}">
                <a16:creationId xmlns:a16="http://schemas.microsoft.com/office/drawing/2014/main" id="{3F706B49-A908-2149-BFBB-73C3F7911A7B}"/>
              </a:ext>
            </a:extLst>
          </p:cNvPr>
          <p:cNvSpPr txBox="1">
            <a:spLocks/>
          </p:cNvSpPr>
          <p:nvPr/>
        </p:nvSpPr>
        <p:spPr>
          <a:xfrm>
            <a:off x="250789" y="1878913"/>
            <a:ext cx="2499164" cy="1052293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  <a:defRPr/>
            </a:pPr>
            <a:r>
              <a:rPr lang="pl-PL" sz="2000" b="1" dirty="0" smtClean="0">
                <a:solidFill>
                  <a:srgbClr val="272D73"/>
                </a:solidFill>
                <a:latin typeface="Titillium Web" panose="00000500000000000000" pitchFamily="2" charset="0"/>
                <a:cs typeface="Arial" panose="020B0604020202020204" pitchFamily="34" charset="0"/>
              </a:rPr>
              <a:t>Zakończenie </a:t>
            </a:r>
            <a:r>
              <a:rPr lang="pl-PL" sz="2000" b="1" dirty="0">
                <a:solidFill>
                  <a:srgbClr val="272D73"/>
                </a:solidFill>
                <a:latin typeface="Titillium Web" panose="00000500000000000000" pitchFamily="2" charset="0"/>
                <a:cs typeface="Arial" panose="020B0604020202020204" pitchFamily="34" charset="0"/>
              </a:rPr>
              <a:t>procesu przyłączenia</a:t>
            </a:r>
          </a:p>
        </p:txBody>
      </p:sp>
      <p:sp>
        <p:nvSpPr>
          <p:cNvPr id="7" name="Symbol zastępczy tekstu 7"/>
          <p:cNvSpPr txBox="1">
            <a:spLocks/>
          </p:cNvSpPr>
          <p:nvPr/>
        </p:nvSpPr>
        <p:spPr>
          <a:xfrm>
            <a:off x="3155092" y="486033"/>
            <a:ext cx="5656790" cy="497565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39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E2007A"/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196" indent="0" algn="l" defTabSz="91439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2007A"/>
              </a:buClr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390" indent="0" algn="l" defTabSz="91439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2007A"/>
              </a:buClr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584" indent="0" algn="l" defTabSz="91439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2007A"/>
              </a:buClr>
              <a:buFont typeface="Arial" panose="020B0604020202020204" pitchFamily="34" charset="0"/>
              <a:buNone/>
              <a:defRPr sz="1000" kern="1200">
                <a:solidFill>
                  <a:srgbClr val="70717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778" indent="0" algn="l" defTabSz="91439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2007A"/>
              </a:buClr>
              <a:buFont typeface="Arial" panose="020B0604020202020204" pitchFamily="34" charset="0"/>
              <a:buNone/>
              <a:defRPr sz="1000" kern="1200">
                <a:solidFill>
                  <a:srgbClr val="70717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5974" indent="0" algn="l" defTabSz="91439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169" indent="0" algn="l" defTabSz="91439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363" indent="0" algn="l" defTabSz="91439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558" indent="0" algn="l" defTabSz="91439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</a:rPr>
              <a:t>Jeżeli </a:t>
            </a:r>
            <a:r>
              <a:rPr lang="pl-PL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</a:rPr>
              <a:t>wszystkie warunki umowy o przyłączenie do sieci zostały zrealizowane, czyli</a:t>
            </a:r>
            <a:r>
              <a:rPr lang="pl-PL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</a:rPr>
              <a:t>: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Clr>
                <a:srgbClr val="272C73"/>
              </a:buClr>
              <a:buFont typeface="Arial" panose="020B0604020202020204" pitchFamily="34" charset="0"/>
              <a:buChar char="•"/>
            </a:pPr>
            <a:r>
              <a:rPr lang="pl-PL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</a:rPr>
              <a:t>zakończyliśmy </a:t>
            </a:r>
            <a:r>
              <a:rPr lang="pl-PL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</a:rPr>
              <a:t>prace budowlano-montażowe, </a:t>
            </a:r>
            <a:endParaRPr lang="pl-PL" sz="1800" dirty="0" smtClean="0">
              <a:solidFill>
                <a:schemeClr val="tx1">
                  <a:lumMod val="50000"/>
                  <a:lumOff val="50000"/>
                </a:schemeClr>
              </a:solidFill>
              <a:latin typeface="Titillium" panose="00000500000000000000" pitchFamily="50" charset="-18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Clr>
                <a:srgbClr val="272C73"/>
              </a:buClr>
              <a:buFont typeface="Arial" panose="020B0604020202020204" pitchFamily="34" charset="0"/>
              <a:buChar char="•"/>
            </a:pPr>
            <a:r>
              <a:rPr lang="pl-PL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</a:rPr>
              <a:t>klient wykonał </a:t>
            </a:r>
            <a:r>
              <a:rPr lang="pl-PL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</a:rPr>
              <a:t>instalację odbiorczą w przyłączanym </a:t>
            </a:r>
            <a:r>
              <a:rPr lang="pl-PL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</a:rPr>
              <a:t>obiekcie i podłączył ją do zestawu złączowo-pomiarowego, </a:t>
            </a:r>
            <a:endParaRPr lang="pl-PL" sz="1800" dirty="0" smtClean="0">
              <a:solidFill>
                <a:schemeClr val="tx1">
                  <a:lumMod val="50000"/>
                  <a:lumOff val="50000"/>
                </a:schemeClr>
              </a:solidFill>
              <a:latin typeface="Titillium" panose="00000500000000000000" pitchFamily="50" charset="-18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Clr>
                <a:srgbClr val="272C73"/>
              </a:buClr>
              <a:buFont typeface="Arial" panose="020B0604020202020204" pitchFamily="34" charset="0"/>
              <a:buChar char="•"/>
            </a:pPr>
            <a:r>
              <a:rPr lang="pl-PL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</a:rPr>
              <a:t>klient opłacił </a:t>
            </a:r>
            <a:r>
              <a:rPr lang="pl-PL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</a:rPr>
              <a:t>fakturę za przyłączenie, </a:t>
            </a:r>
            <a:endParaRPr lang="pl-PL" sz="1800" dirty="0" smtClean="0">
              <a:solidFill>
                <a:schemeClr val="tx1">
                  <a:lumMod val="50000"/>
                  <a:lumOff val="50000"/>
                </a:schemeClr>
              </a:solidFill>
              <a:latin typeface="Titillium" panose="00000500000000000000" pitchFamily="50" charset="-18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Clr>
                <a:srgbClr val="272C73"/>
              </a:buClr>
              <a:buFont typeface="Arial" panose="020B0604020202020204" pitchFamily="34" charset="0"/>
              <a:buChar char="•"/>
            </a:pPr>
            <a:r>
              <a:rPr lang="pl-PL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</a:rPr>
              <a:t>k</a:t>
            </a:r>
            <a:r>
              <a:rPr lang="pl-PL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</a:rPr>
              <a:t>lient zgłosił </a:t>
            </a:r>
            <a:r>
              <a:rPr lang="pl-PL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</a:rPr>
              <a:t>gotowość instalacji do przyłączania (Druk ZI</a:t>
            </a:r>
            <a:r>
              <a:rPr lang="pl-PL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</a:rPr>
              <a:t>) – jeżeli zgodnie z zapisami umowy o przyłączenie miał taki obowiązek,</a:t>
            </a:r>
          </a:p>
          <a:p>
            <a:pPr>
              <a:spcAft>
                <a:spcPts val="800"/>
              </a:spcAft>
            </a:pPr>
            <a:r>
              <a:rPr lang="pl-PL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</a:rPr>
              <a:t>przygotujemy </a:t>
            </a:r>
            <a:r>
              <a:rPr lang="pl-PL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</a:rPr>
              <a:t>i prześlemy do </a:t>
            </a:r>
            <a:r>
              <a:rPr lang="pl-PL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</a:rPr>
              <a:t>klienta </a:t>
            </a:r>
            <a:r>
              <a:rPr lang="pl-PL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</a:rPr>
              <a:t>Kartę Danych Technicznych, na podstawie której Klient może zawrzeć umowę regulującą dostarczanie energii </a:t>
            </a:r>
            <a:r>
              <a:rPr lang="pl-PL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</a:rPr>
              <a:t>elektrycznej.</a:t>
            </a:r>
            <a:endParaRPr lang="pl-PL" sz="1800" dirty="0">
              <a:solidFill>
                <a:schemeClr val="tx1">
                  <a:lumMod val="50000"/>
                  <a:lumOff val="50000"/>
                </a:schemeClr>
              </a:solidFill>
              <a:latin typeface="Titillium" panose="00000500000000000000" pitchFamily="50" charset="-18"/>
            </a:endParaRPr>
          </a:p>
          <a:p>
            <a:pPr marL="342900" indent="-342900" defTabSz="457200">
              <a:buClr>
                <a:srgbClr val="272E74"/>
              </a:buClr>
              <a:buFont typeface="Arial" panose="020B0604020202020204" pitchFamily="34" charset="0"/>
              <a:buChar char="•"/>
            </a:pPr>
            <a:endParaRPr lang="pl-PL" sz="1800" dirty="0">
              <a:solidFill>
                <a:schemeClr val="tx1">
                  <a:lumMod val="50000"/>
                  <a:lumOff val="50000"/>
                </a:schemeClr>
              </a:solidFill>
              <a:latin typeface="Titillium" panose="00000500000000000000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561456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35EF8F72-EF1C-D048-A8AB-C3D6F15F856B}"/>
              </a:ext>
            </a:extLst>
          </p:cNvPr>
          <p:cNvSpPr/>
          <p:nvPr/>
        </p:nvSpPr>
        <p:spPr>
          <a:xfrm>
            <a:off x="2" y="0"/>
            <a:ext cx="3000738" cy="6858000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7B0F3E2C-F32A-BB4B-84C3-39AFDA4EB21A}"/>
              </a:ext>
            </a:extLst>
          </p:cNvPr>
          <p:cNvSpPr txBox="1">
            <a:spLocks/>
          </p:cNvSpPr>
          <p:nvPr/>
        </p:nvSpPr>
        <p:spPr>
          <a:xfrm>
            <a:off x="225627" y="6366108"/>
            <a:ext cx="19247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F8B9E2-7162-7747-8C62-AD6448AD242D}" type="slidenum">
              <a:rPr kumimoji="0" lang="pl-PL" sz="1200" b="1" i="0" u="none" strike="noStrike" kern="1200" cap="none" spc="0" normalizeH="0" baseline="0" noProof="0">
                <a:ln>
                  <a:noFill/>
                </a:ln>
                <a:solidFill>
                  <a:srgbClr val="E2007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pl-PL" sz="1200" b="1" i="0" u="none" strike="noStrike" kern="1200" cap="none" spc="0" normalizeH="0" baseline="0" noProof="0" dirty="0">
              <a:ln>
                <a:noFill/>
              </a:ln>
              <a:solidFill>
                <a:srgbClr val="E2007A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A90DE144-C096-2A4B-9F52-5A1CE2DFB7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866" y="204637"/>
            <a:ext cx="1092072" cy="1092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ytuł 1">
            <a:extLst>
              <a:ext uri="{FF2B5EF4-FFF2-40B4-BE49-F238E27FC236}">
                <a16:creationId xmlns:a16="http://schemas.microsoft.com/office/drawing/2014/main" id="{3F706B49-A908-2149-BFBB-73C3F7911A7B}"/>
              </a:ext>
            </a:extLst>
          </p:cNvPr>
          <p:cNvSpPr txBox="1">
            <a:spLocks/>
          </p:cNvSpPr>
          <p:nvPr/>
        </p:nvSpPr>
        <p:spPr>
          <a:xfrm>
            <a:off x="250789" y="1878915"/>
            <a:ext cx="2499164" cy="1144372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  <a:defRPr/>
            </a:pPr>
            <a:r>
              <a:rPr lang="pl-PL" sz="2000" b="1" dirty="0" smtClean="0">
                <a:solidFill>
                  <a:srgbClr val="272D73"/>
                </a:solidFill>
                <a:latin typeface="Titillium Web" panose="00000500000000000000" pitchFamily="2" charset="0"/>
                <a:cs typeface="Arial" panose="020B0604020202020204" pitchFamily="34" charset="0"/>
              </a:rPr>
              <a:t>Umowa </a:t>
            </a:r>
            <a:r>
              <a:rPr lang="pl-PL" sz="2000" b="1" dirty="0">
                <a:solidFill>
                  <a:srgbClr val="272D73"/>
                </a:solidFill>
                <a:latin typeface="Titillium Web" panose="00000500000000000000" pitchFamily="2" charset="0"/>
                <a:cs typeface="Arial" panose="020B0604020202020204" pitchFamily="34" charset="0"/>
              </a:rPr>
              <a:t>regulująca dostarczanie energii elektrycznej</a:t>
            </a:r>
          </a:p>
        </p:txBody>
      </p:sp>
      <p:sp>
        <p:nvSpPr>
          <p:cNvPr id="7" name="Symbol zastępczy tekstu 7"/>
          <p:cNvSpPr txBox="1">
            <a:spLocks/>
          </p:cNvSpPr>
          <p:nvPr/>
        </p:nvSpPr>
        <p:spPr>
          <a:xfrm>
            <a:off x="3226365" y="345989"/>
            <a:ext cx="5657318" cy="55449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39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E2007A"/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196" indent="0" algn="l" defTabSz="91439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2007A"/>
              </a:buClr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390" indent="0" algn="l" defTabSz="91439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2007A"/>
              </a:buClr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584" indent="0" algn="l" defTabSz="91439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2007A"/>
              </a:buClr>
              <a:buFont typeface="Arial" panose="020B0604020202020204" pitchFamily="34" charset="0"/>
              <a:buNone/>
              <a:defRPr sz="1000" kern="1200">
                <a:solidFill>
                  <a:srgbClr val="70717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778" indent="0" algn="l" defTabSz="91439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2007A"/>
              </a:buClr>
              <a:buFont typeface="Arial" panose="020B0604020202020204" pitchFamily="34" charset="0"/>
              <a:buNone/>
              <a:defRPr sz="1000" kern="1200">
                <a:solidFill>
                  <a:srgbClr val="70717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5974" indent="0" algn="l" defTabSz="91439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169" indent="0" algn="l" defTabSz="91439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363" indent="0" algn="l" defTabSz="91439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558" indent="0" algn="l" defTabSz="91439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buClr>
                <a:srgbClr val="272E74"/>
              </a:buClr>
              <a:defRPr/>
            </a:pPr>
            <a:r>
              <a:rPr lang="pl-PL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  <a:cs typeface="Calibri"/>
              </a:rPr>
              <a:t>Gdy klient otrzyma Kartę </a:t>
            </a:r>
            <a:r>
              <a:rPr lang="pl-PL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  <a:cs typeface="Calibri"/>
              </a:rPr>
              <a:t>Danych Technicznych, może wybrać sprzedawcę energii elektrycznej i zawrzeć umowę regulującą dostarczanie energii elektrycznej.</a:t>
            </a:r>
          </a:p>
          <a:p>
            <a:pPr defTabSz="457200">
              <a:buClr>
                <a:srgbClr val="272E74"/>
              </a:buClr>
              <a:defRPr/>
            </a:pPr>
            <a:r>
              <a:rPr lang="pl-PL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  <a:cs typeface="Calibri"/>
              </a:rPr>
              <a:t>Do zawarcia takiej umowy potrzebne są:</a:t>
            </a:r>
          </a:p>
          <a:p>
            <a:pPr marL="342900" indent="-342900" defTabSz="457200">
              <a:buClr>
                <a:srgbClr val="272E74"/>
              </a:buClr>
              <a:buFont typeface="Arial" panose="020B0604020202020204" pitchFamily="34" charset="0"/>
              <a:buChar char="•"/>
              <a:defRPr/>
            </a:pPr>
            <a:r>
              <a:rPr lang="pl-PL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  <a:cs typeface="Calibri"/>
              </a:rPr>
              <a:t>Wniosek o zawarcie umowy </a:t>
            </a:r>
            <a:r>
              <a:rPr lang="pl-PL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  <a:cs typeface="Calibri"/>
              </a:rPr>
              <a:t>kompleksowej </a:t>
            </a:r>
            <a:r>
              <a:rPr lang="pl-PL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  <a:cs typeface="Calibri"/>
              </a:rPr>
              <a:t>lub umowy o świadczenie usług dystrybucji energii elektrycznej,</a:t>
            </a:r>
          </a:p>
          <a:p>
            <a:pPr marL="342900" indent="-342900" defTabSz="457200">
              <a:buClr>
                <a:srgbClr val="272E74"/>
              </a:buClr>
              <a:buFont typeface="Arial" panose="020B0604020202020204" pitchFamily="34" charset="0"/>
              <a:buChar char="•"/>
              <a:defRPr/>
            </a:pPr>
            <a:r>
              <a:rPr lang="pl-PL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  <a:cs typeface="Calibri"/>
              </a:rPr>
              <a:t>Karta Danych Technicznych,</a:t>
            </a:r>
          </a:p>
          <a:p>
            <a:pPr marL="342900" indent="-342900" defTabSz="457200">
              <a:buClr>
                <a:srgbClr val="272E74"/>
              </a:buClr>
              <a:buFont typeface="Arial" panose="020B0604020202020204" pitchFamily="34" charset="0"/>
              <a:buChar char="•"/>
              <a:defRPr/>
            </a:pPr>
            <a:r>
              <a:rPr lang="pl-PL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  <a:cs typeface="Calibri"/>
              </a:rPr>
              <a:t>Druk ZI Zgłoszenie gotowości instalacji do przyłączenia  Oświadczenie o stanie technicznym instalacji – jeżeli Klient nie złożył druku przed wydaniem </a:t>
            </a:r>
            <a:r>
              <a:rPr lang="pl-PL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  <a:cs typeface="Calibri"/>
              </a:rPr>
              <a:t>KDT, a zgodnie z zapisami umowy o przyłączenie ma obowiązek złożyć ZI.</a:t>
            </a:r>
          </a:p>
          <a:p>
            <a:pPr marL="342900" indent="-342900" defTabSz="457200">
              <a:buClr>
                <a:srgbClr val="272E74"/>
              </a:buClr>
              <a:buFont typeface="Arial" panose="020B0604020202020204" pitchFamily="34" charset="0"/>
              <a:buChar char="•"/>
              <a:defRPr/>
            </a:pPr>
            <a:r>
              <a:rPr lang="pl-PL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  <a:cs typeface="Calibri"/>
              </a:rPr>
              <a:t>Kopię prawomocnej decyzji pozwolenia na budowę lub zgłoszenie do właściwego organu, który </a:t>
            </a:r>
            <a:r>
              <a:rPr lang="pl-PL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  <a:cs typeface="Calibri"/>
              </a:rPr>
              <a:t>nadzoruje </a:t>
            </a:r>
            <a:r>
              <a:rPr lang="pl-PL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  <a:cs typeface="Calibri"/>
              </a:rPr>
              <a:t>proces budowlany  – gdy klient chce przyłączyć plac budowy</a:t>
            </a:r>
            <a:r>
              <a:rPr lang="pl-PL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  <a:cs typeface="Calibri"/>
              </a:rPr>
              <a:t>.</a:t>
            </a:r>
            <a:endParaRPr kumimoji="0" lang="pl-PL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951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35EF8F72-EF1C-D048-A8AB-C3D6F15F856B}"/>
              </a:ext>
            </a:extLst>
          </p:cNvPr>
          <p:cNvSpPr/>
          <p:nvPr/>
        </p:nvSpPr>
        <p:spPr>
          <a:xfrm>
            <a:off x="2" y="0"/>
            <a:ext cx="3000738" cy="6858000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7B0F3E2C-F32A-BB4B-84C3-39AFDA4EB21A}"/>
              </a:ext>
            </a:extLst>
          </p:cNvPr>
          <p:cNvSpPr txBox="1">
            <a:spLocks/>
          </p:cNvSpPr>
          <p:nvPr/>
        </p:nvSpPr>
        <p:spPr>
          <a:xfrm>
            <a:off x="225627" y="6366109"/>
            <a:ext cx="372579" cy="28252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F8B9E2-7162-7747-8C62-AD6448AD242D}" type="slidenum">
              <a:rPr kumimoji="0" lang="pl-PL" sz="1200" b="1" i="0" u="none" strike="noStrike" kern="1200" cap="none" spc="0" normalizeH="0" baseline="0" noProof="0">
                <a:ln>
                  <a:noFill/>
                </a:ln>
                <a:solidFill>
                  <a:srgbClr val="E2007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pl-PL" sz="1200" b="1" i="0" u="none" strike="noStrike" kern="1200" cap="none" spc="0" normalizeH="0" baseline="0" noProof="0" dirty="0">
              <a:ln>
                <a:noFill/>
              </a:ln>
              <a:solidFill>
                <a:srgbClr val="E2007A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A90DE144-C096-2A4B-9F52-5A1CE2DFB7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866" y="204637"/>
            <a:ext cx="1092072" cy="1092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ytuł 1">
            <a:extLst>
              <a:ext uri="{FF2B5EF4-FFF2-40B4-BE49-F238E27FC236}">
                <a16:creationId xmlns:a16="http://schemas.microsoft.com/office/drawing/2014/main" id="{3F706B49-A908-2149-BFBB-73C3F7911A7B}"/>
              </a:ext>
            </a:extLst>
          </p:cNvPr>
          <p:cNvSpPr txBox="1">
            <a:spLocks/>
          </p:cNvSpPr>
          <p:nvPr/>
        </p:nvSpPr>
        <p:spPr>
          <a:xfrm>
            <a:off x="250789" y="1878914"/>
            <a:ext cx="2499164" cy="1704545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lnSpc>
                <a:spcPct val="100000"/>
              </a:lnSpc>
              <a:defRPr/>
            </a:pPr>
            <a:r>
              <a:rPr lang="pl-PL" sz="2000" b="1" dirty="0" smtClean="0">
                <a:solidFill>
                  <a:srgbClr val="272D73"/>
                </a:solidFill>
                <a:latin typeface="Titillium Web" panose="00000500000000000000" pitchFamily="2" charset="0"/>
                <a:cs typeface="Arial" panose="020B0604020202020204" pitchFamily="34" charset="0"/>
              </a:rPr>
              <a:t>Montaż licznika </a:t>
            </a:r>
            <a:br>
              <a:rPr lang="pl-PL" sz="2000" b="1" dirty="0" smtClean="0">
                <a:solidFill>
                  <a:srgbClr val="272D73"/>
                </a:solidFill>
                <a:latin typeface="Titillium Web" panose="00000500000000000000" pitchFamily="2" charset="0"/>
                <a:cs typeface="Arial" panose="020B0604020202020204" pitchFamily="34" charset="0"/>
              </a:rPr>
            </a:br>
            <a:r>
              <a:rPr lang="pl-PL" sz="2000" b="1" dirty="0" smtClean="0">
                <a:solidFill>
                  <a:srgbClr val="272D73"/>
                </a:solidFill>
                <a:latin typeface="Titillium Web" panose="00000500000000000000" pitchFamily="2" charset="0"/>
                <a:cs typeface="Arial" panose="020B0604020202020204" pitchFamily="34" charset="0"/>
              </a:rPr>
              <a:t>i rozpoczęcie dostaw energii elektrycznej</a:t>
            </a:r>
            <a:endParaRPr lang="pl-PL" sz="2000" b="1" dirty="0">
              <a:solidFill>
                <a:srgbClr val="272D73"/>
              </a:solidFill>
              <a:latin typeface="Titillium Web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7" name="Symbol zastępczy tekstu 7"/>
          <p:cNvSpPr txBox="1">
            <a:spLocks/>
          </p:cNvSpPr>
          <p:nvPr/>
        </p:nvSpPr>
        <p:spPr>
          <a:xfrm>
            <a:off x="3153396" y="529377"/>
            <a:ext cx="5657318" cy="313646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39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E2007A"/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196" indent="0" algn="l" defTabSz="91439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2007A"/>
              </a:buClr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390" indent="0" algn="l" defTabSz="91439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2007A"/>
              </a:buClr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584" indent="0" algn="l" defTabSz="91439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2007A"/>
              </a:buClr>
              <a:buFont typeface="Arial" panose="020B0604020202020204" pitchFamily="34" charset="0"/>
              <a:buNone/>
              <a:defRPr sz="1000" kern="1200">
                <a:solidFill>
                  <a:srgbClr val="70717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778" indent="0" algn="l" defTabSz="91439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2007A"/>
              </a:buClr>
              <a:buFont typeface="Arial" panose="020B0604020202020204" pitchFamily="34" charset="0"/>
              <a:buNone/>
              <a:defRPr sz="1000" kern="1200">
                <a:solidFill>
                  <a:srgbClr val="70717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5974" indent="0" algn="l" defTabSz="91439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169" indent="0" algn="l" defTabSz="91439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363" indent="0" algn="l" defTabSz="91439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558" indent="0" algn="l" defTabSz="91439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9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2007A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pl-PL" sz="2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39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2007A"/>
              </a:buClr>
              <a:buSzTx/>
              <a:buFont typeface="Wingdings" charset="2"/>
              <a:buChar char="§"/>
              <a:tabLst/>
              <a:defRPr/>
            </a:pPr>
            <a:endParaRPr kumimoji="0" lang="pl-PL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39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2007A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pl-PL" sz="2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457200">
              <a:buClr>
                <a:srgbClr val="272E74"/>
              </a:buClr>
              <a:defRPr/>
            </a:pPr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  <a:cs typeface="Calibri"/>
              </a:rPr>
              <a:t>Gdy klient </a:t>
            </a:r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  <a:cs typeface="Calibri"/>
              </a:rPr>
              <a:t>zawrze umowę regulującą dostarczanie energii </a:t>
            </a:r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  <a:cs typeface="Calibri"/>
              </a:rPr>
              <a:t>elektrycznej, zamontujemy dla niego </a:t>
            </a:r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  <a:cs typeface="Calibri"/>
              </a:rPr>
              <a:t>licznik energii elektrycznej i </a:t>
            </a:r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  <a:cs typeface="Calibri"/>
              </a:rPr>
              <a:t>klient będzie </a:t>
            </a:r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  <a:cs typeface="Calibri"/>
              </a:rPr>
              <a:t>mógł korzystać z </a:t>
            </a:r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  <a:cs typeface="Calibri"/>
              </a:rPr>
              <a:t>prądu. </a:t>
            </a:r>
          </a:p>
          <a:p>
            <a:pPr defTabSz="457200">
              <a:buClr>
                <a:srgbClr val="272E74"/>
              </a:buClr>
              <a:defRPr/>
            </a:pPr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  <a:cs typeface="Calibri"/>
              </a:rPr>
              <a:t>O tym, że możemy już założyć licznik poinformuje nas </a:t>
            </a:r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  <a:cs typeface="Calibri"/>
              </a:rPr>
              <a:t>sprzedawca, </a:t>
            </a:r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  <a:cs typeface="Calibri"/>
              </a:rPr>
              <a:t>z którym klient </a:t>
            </a:r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  <a:cs typeface="Calibri"/>
              </a:rPr>
              <a:t>podpisał </a:t>
            </a:r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  <a:cs typeface="Calibri"/>
              </a:rPr>
              <a:t>umowę </a:t>
            </a:r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  <a:cs typeface="Calibri"/>
              </a:rPr>
              <a:t>regulującą dostarczanie energii </a:t>
            </a:r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  <a:latin typeface="Titillium" panose="00000500000000000000" pitchFamily="50" charset="-18"/>
                <a:cs typeface="Calibri"/>
              </a:rPr>
              <a:t>elektrycznej</a:t>
            </a:r>
            <a:r>
              <a:rPr lang="pl-PL" dirty="0" smtClean="0"/>
              <a:t>.</a:t>
            </a:r>
            <a:r>
              <a:rPr lang="pl-PL" dirty="0"/>
              <a:t>  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tillium" panose="00000500000000000000" pitchFamily="50" charset="-18"/>
              <a:cs typeface="Calibri"/>
            </a:endParaRPr>
          </a:p>
          <a:p>
            <a:pPr marL="0" marR="0" lvl="0" indent="0" algn="l" defTabSz="91439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2007A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pl-PL" sz="2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134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3459" y="2581154"/>
            <a:ext cx="75814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800" b="1">
                <a:solidFill>
                  <a:schemeClr val="bg1"/>
                </a:solidFill>
                <a:latin typeface="Titillium Bd" panose="00000800000000000000" pitchFamily="50" charset="-18"/>
              </a:rPr>
              <a:t>Dziękujemy za uwagę</a:t>
            </a:r>
            <a:endParaRPr lang="pl-PL" sz="4800" b="1" dirty="0">
              <a:solidFill>
                <a:schemeClr val="bg1"/>
              </a:solidFill>
              <a:latin typeface="Titillium Bd" panose="00000800000000000000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594686096"/>
      </p:ext>
    </p:extLst>
  </p:cSld>
  <p:clrMapOvr>
    <a:masterClrMapping/>
  </p:clrMapOvr>
</p:sld>
</file>

<file path=ppt/theme/theme1.xml><?xml version="1.0" encoding="utf-8"?>
<a:theme xmlns:a="http://schemas.openxmlformats.org/drawingml/2006/main" name="Projekt niestandardowy">
  <a:themeElements>
    <a:clrScheme name="Niestandardowy 11">
      <a:dk1>
        <a:sysClr val="windowText" lastClr="000000"/>
      </a:dk1>
      <a:lt1>
        <a:sysClr val="window" lastClr="FFFFFF"/>
      </a:lt1>
      <a:dk2>
        <a:srgbClr val="707173"/>
      </a:dk2>
      <a:lt2>
        <a:srgbClr val="E2007A"/>
      </a:lt2>
      <a:accent1>
        <a:srgbClr val="272E74"/>
      </a:accent1>
      <a:accent2>
        <a:srgbClr val="8BB63A"/>
      </a:accent2>
      <a:accent3>
        <a:srgbClr val="B6C92F"/>
      </a:accent3>
      <a:accent4>
        <a:srgbClr val="EEC109"/>
      </a:accent4>
      <a:accent5>
        <a:srgbClr val="F5D300"/>
      </a:accent5>
      <a:accent6>
        <a:srgbClr val="E2007A"/>
      </a:accent6>
      <a:hlink>
        <a:srgbClr val="707173"/>
      </a:hlink>
      <a:folHlink>
        <a:srgbClr val="FFFFFF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526504269832842B55B4DD7477B21C0" ma:contentTypeVersion="8" ma:contentTypeDescription="Utwórz nowy dokument." ma:contentTypeScope="" ma:versionID="de985264e98d85018adb0b33e966c808">
  <xsd:schema xmlns:xsd="http://www.w3.org/2001/XMLSchema" xmlns:xs="http://www.w3.org/2001/XMLSchema" xmlns:p="http://schemas.microsoft.com/office/2006/metadata/properties" xmlns:ns2="002c4d1d-d936-4f6a-b1af-2adcee7c1fb2" xmlns:ns3="d2fb2163-ae26-41ea-b789-222591f91f2d" targetNamespace="http://schemas.microsoft.com/office/2006/metadata/properties" ma:root="true" ma:fieldsID="6e3d7bfc604e39a960b793d7df1a76fc" ns2:_="" ns3:_="">
    <xsd:import namespace="002c4d1d-d936-4f6a-b1af-2adcee7c1fb2"/>
    <xsd:import namespace="d2fb2163-ae26-41ea-b789-222591f91f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2c4d1d-d936-4f6a-b1af-2adcee7c1f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b2163-ae26-41ea-b789-222591f91f2d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8ED5147-91F0-4F30-9DF6-56E1D7BD8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02c4d1d-d936-4f6a-b1af-2adcee7c1fb2"/>
    <ds:schemaRef ds:uri="d2fb2163-ae26-41ea-b789-222591f91f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5EB2E79-D160-4C3D-83AB-3A5B8EF8BD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E8BAD9F-E2A0-467E-BEE6-80DD1CB0FD4D}">
  <ds:schemaRefs>
    <ds:schemaRef ds:uri="d2fb2163-ae26-41ea-b789-222591f91f2d"/>
    <ds:schemaRef ds:uri="http://www.w3.org/XML/1998/namespace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purl.org/dc/terms/"/>
    <ds:schemaRef ds:uri="http://purl.org/dc/elements/1.1/"/>
    <ds:schemaRef ds:uri="http://schemas.microsoft.com/office/2006/documentManagement/types"/>
    <ds:schemaRef ds:uri="002c4d1d-d936-4f6a-b1af-2adcee7c1fb2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5722</TotalTime>
  <Words>511</Words>
  <Application>Microsoft Office PowerPoint</Application>
  <PresentationFormat>Pokaz na ekranie (4:3)</PresentationFormat>
  <Paragraphs>49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5" baseType="lpstr">
      <vt:lpstr>Arial</vt:lpstr>
      <vt:lpstr>Calibri</vt:lpstr>
      <vt:lpstr>Titillium</vt:lpstr>
      <vt:lpstr>Titillium Bd</vt:lpstr>
      <vt:lpstr>Titillium Web</vt:lpstr>
      <vt:lpstr>Wingdings</vt:lpstr>
      <vt:lpstr>Projekt niestandardowy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Michał Aleksandrowicz</dc:creator>
  <cp:lastModifiedBy>Solak Jadwiga (TD CEN)</cp:lastModifiedBy>
  <cp:revision>151</cp:revision>
  <dcterms:created xsi:type="dcterms:W3CDTF">2020-08-07T08:01:17Z</dcterms:created>
  <dcterms:modified xsi:type="dcterms:W3CDTF">2023-01-17T07:11:13Z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0x010100D526504269832842B55B4DD7477B21C0</vt:lpwstr>
  </property>
</Properties>
</file>