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7">
  <p:sldMasterIdLst>
    <p:sldMasterId id="2147483648" r:id="rId4"/>
  </p:sldMasterIdLst>
  <p:sldIdLst>
    <p:sldId id="273" r:id="rId5"/>
    <p:sldId id="390" r:id="rId6"/>
    <p:sldId id="369" r:id="rId7"/>
    <p:sldId id="397" r:id="rId8"/>
    <p:sldId id="389" r:id="rId9"/>
    <p:sldId id="295" r:id="rId10"/>
    <p:sldId id="330" r:id="rId11"/>
    <p:sldId id="368" r:id="rId12"/>
    <p:sldId id="367" r:id="rId13"/>
    <p:sldId id="337" r:id="rId14"/>
    <p:sldId id="339" r:id="rId15"/>
    <p:sldId id="340" r:id="rId16"/>
    <p:sldId id="341" r:id="rId17"/>
    <p:sldId id="342" r:id="rId18"/>
    <p:sldId id="371" r:id="rId19"/>
    <p:sldId id="343" r:id="rId20"/>
    <p:sldId id="365" r:id="rId21"/>
    <p:sldId id="344" r:id="rId22"/>
    <p:sldId id="345" r:id="rId23"/>
    <p:sldId id="364" r:id="rId24"/>
    <p:sldId id="346" r:id="rId25"/>
    <p:sldId id="347" r:id="rId26"/>
    <p:sldId id="348" r:id="rId27"/>
    <p:sldId id="349" r:id="rId28"/>
    <p:sldId id="350" r:id="rId29"/>
    <p:sldId id="372" r:id="rId30"/>
    <p:sldId id="351" r:id="rId31"/>
    <p:sldId id="373" r:id="rId32"/>
    <p:sldId id="374" r:id="rId33"/>
    <p:sldId id="352" r:id="rId34"/>
    <p:sldId id="353" r:id="rId35"/>
    <p:sldId id="376" r:id="rId36"/>
    <p:sldId id="375" r:id="rId37"/>
    <p:sldId id="377" r:id="rId38"/>
    <p:sldId id="355" r:id="rId39"/>
    <p:sldId id="356" r:id="rId40"/>
    <p:sldId id="357" r:id="rId41"/>
    <p:sldId id="378" r:id="rId42"/>
    <p:sldId id="380" r:id="rId43"/>
    <p:sldId id="381" r:id="rId44"/>
    <p:sldId id="358" r:id="rId45"/>
    <p:sldId id="383" r:id="rId46"/>
    <p:sldId id="382" r:id="rId47"/>
    <p:sldId id="384" r:id="rId48"/>
    <p:sldId id="385" r:id="rId49"/>
    <p:sldId id="386" r:id="rId50"/>
    <p:sldId id="359" r:id="rId51"/>
    <p:sldId id="360" r:id="rId52"/>
    <p:sldId id="361" r:id="rId53"/>
    <p:sldId id="388" r:id="rId54"/>
    <p:sldId id="387" r:id="rId55"/>
    <p:sldId id="363" r:id="rId56"/>
    <p:sldId id="395" r:id="rId57"/>
    <p:sldId id="391" r:id="rId58"/>
    <p:sldId id="392" r:id="rId59"/>
    <p:sldId id="393" r:id="rId60"/>
    <p:sldId id="398" r:id="rId61"/>
    <p:sldId id="394" r:id="rId62"/>
    <p:sldId id="396" r:id="rId63"/>
    <p:sldId id="283" r:id="rId6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43D520-E29E-9638-20F4-8DC3354A8E4C}" name="Stolarczyk Ryszard (TD OKR)" initials="RS" userId="S::rstolarczyk@tauron-dystrybucja.pl::bfe88bc9-11a9-476f-8ccf-91dbda94455b" providerId="AD"/>
  <p188:author id="{E5DCA67D-AE02-C288-2592-2B28B86C44BE}" name="Skałecka Dorota (TD CEN)" initials="DS" userId="S::dskalecka@tauron-dystrybucja.pl::c8132db3-70c4-4ca2-8129-6f82e51843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626"/>
    <a:srgbClr val="FFFFFF"/>
    <a:srgbClr val="8AB63A"/>
    <a:srgbClr val="E2007A"/>
    <a:srgbClr val="00FF00"/>
    <a:srgbClr val="6B6C6E"/>
    <a:srgbClr val="89B638"/>
    <a:srgbClr val="272D73"/>
    <a:srgbClr val="F5D400"/>
    <a:srgbClr val="EEC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6283" autoAdjust="0"/>
  </p:normalViewPr>
  <p:slideViewPr>
    <p:cSldViewPr snapToGrid="0" snapToObjects="1">
      <p:cViewPr varScale="1">
        <p:scale>
          <a:sx n="151" d="100"/>
          <a:sy n="151" d="100"/>
        </p:scale>
        <p:origin x="4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rgbClr val="E2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FF84F4-69FF-754E-A913-921F3B499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29" y="582008"/>
            <a:ext cx="1820338" cy="182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5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32">
            <a:extLst>
              <a:ext uri="{FF2B5EF4-FFF2-40B4-BE49-F238E27FC236}">
                <a16:creationId xmlns:a16="http://schemas.microsoft.com/office/drawing/2014/main" id="{4818F550-8CF0-2946-8A04-FEF0EF8D1ED3}"/>
              </a:ext>
            </a:extLst>
          </p:cNvPr>
          <p:cNvSpPr txBox="1"/>
          <p:nvPr userDrawn="1"/>
        </p:nvSpPr>
        <p:spPr>
          <a:xfrm>
            <a:off x="165485" y="1365558"/>
            <a:ext cx="34869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b="1" dirty="0">
                <a:solidFill>
                  <a:srgbClr val="E2007A"/>
                </a:solidFill>
                <a:latin typeface="Titillium Web" panose="00000500000000000000" pitchFamily="2" charset="0"/>
              </a:rPr>
              <a:t>SPIS TREŚCI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2DE55BBC-B0F4-1A4B-9792-6AA0DC81BF4E}"/>
              </a:ext>
            </a:extLst>
          </p:cNvPr>
          <p:cNvCxnSpPr>
            <a:cxnSpLocks/>
          </p:cNvCxnSpPr>
          <p:nvPr userDrawn="1"/>
        </p:nvCxnSpPr>
        <p:spPr>
          <a:xfrm>
            <a:off x="265399" y="1799034"/>
            <a:ext cx="3082919" cy="0"/>
          </a:xfrm>
          <a:prstGeom prst="line">
            <a:avLst/>
          </a:prstGeom>
          <a:ln w="12700">
            <a:solidFill>
              <a:srgbClr val="E20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B0FF84F4-69FF-754E-A913-921F3B499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3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9A5BAA6-40F4-CD4B-893C-E1A3C877E30E}"/>
              </a:ext>
            </a:extLst>
          </p:cNvPr>
          <p:cNvSpPr/>
          <p:nvPr userDrawn="1"/>
        </p:nvSpPr>
        <p:spPr>
          <a:xfrm>
            <a:off x="-1" y="0"/>
            <a:ext cx="334831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ymbol zastępczy numeru slajdu 5">
            <a:extLst>
              <a:ext uri="{FF2B5EF4-FFF2-40B4-BE49-F238E27FC236}">
                <a16:creationId xmlns:a16="http://schemas.microsoft.com/office/drawing/2014/main" id="{8AA2D4F4-63EB-1B4E-9DB8-42974FABA678}"/>
              </a:ext>
            </a:extLst>
          </p:cNvPr>
          <p:cNvSpPr txBox="1">
            <a:spLocks/>
          </p:cNvSpPr>
          <p:nvPr userDrawn="1"/>
        </p:nvSpPr>
        <p:spPr>
          <a:xfrm>
            <a:off x="132626" y="6316622"/>
            <a:ext cx="452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0648CA0-3DF0-994E-9934-451020DCC53F}" type="slidenum">
              <a:rPr lang="pl-PL" b="1" smtClean="0">
                <a:solidFill>
                  <a:srgbClr val="E2007A"/>
                </a:solidFill>
                <a:latin typeface="Titillium Bd" pitchFamily="2" charset="0"/>
              </a:rPr>
              <a:pPr algn="ctr"/>
              <a:t>‹#›</a:t>
            </a:fld>
            <a:endParaRPr lang="pl-PL" b="1" dirty="0">
              <a:solidFill>
                <a:srgbClr val="E2007A"/>
              </a:solidFill>
              <a:latin typeface="Titillium Bd" pitchFamily="2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9FC0094-4C32-B046-92F6-63D855EE9BD0}"/>
              </a:ext>
            </a:extLst>
          </p:cNvPr>
          <p:cNvSpPr txBox="1"/>
          <p:nvPr userDrawn="1"/>
        </p:nvSpPr>
        <p:spPr>
          <a:xfrm>
            <a:off x="717629" y="6376099"/>
            <a:ext cx="2420556" cy="2461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1000" b="1" dirty="0">
                <a:solidFill>
                  <a:srgbClr val="E2007A"/>
                </a:solidFill>
                <a:latin typeface="Titillium Web" panose="00000500000000000000" pitchFamily="2" charset="0"/>
              </a:rPr>
              <a:t>Imię i nazwisko, miejscowość, data</a:t>
            </a: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2DE55BBC-B0F4-1A4B-9792-6AA0DC81BF4E}"/>
              </a:ext>
            </a:extLst>
          </p:cNvPr>
          <p:cNvCxnSpPr>
            <a:cxnSpLocks/>
          </p:cNvCxnSpPr>
          <p:nvPr userDrawn="1"/>
        </p:nvCxnSpPr>
        <p:spPr>
          <a:xfrm>
            <a:off x="265399" y="1799034"/>
            <a:ext cx="3082919" cy="0"/>
          </a:xfrm>
          <a:prstGeom prst="line">
            <a:avLst/>
          </a:prstGeom>
          <a:ln w="12700">
            <a:solidFill>
              <a:srgbClr val="E200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0FF84F4-69FF-754E-A913-921F3B499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2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14E225F-9A4A-4E49-9736-8495ACF4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C2AC-BFA7-1C46-831C-351CFCC7DCB5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623ACD6-27ED-8442-B87D-0D0847BE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2573E3-182E-A846-A619-B73D9C33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8B9E2-7162-7747-8C62-AD6448AD24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28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91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cid:image001.png@01DB9FD6.954D2400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0A3B4A4D-DB35-F34B-8640-B3F563A583D1}"/>
              </a:ext>
            </a:extLst>
          </p:cNvPr>
          <p:cNvSpPr txBox="1">
            <a:spLocks/>
          </p:cNvSpPr>
          <p:nvPr/>
        </p:nvSpPr>
        <p:spPr>
          <a:xfrm>
            <a:off x="1016061" y="1119969"/>
            <a:ext cx="8359433" cy="37187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  <a:t>I  - Instrukcja </a:t>
            </a:r>
            <a:b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</a:br>
            <a: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  <a:t>O - Organizacji </a:t>
            </a:r>
            <a:b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</a:br>
            <a: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  <a:t>B - Bezpiecznej </a:t>
            </a:r>
            <a:b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</a:br>
            <a:r>
              <a:rPr lang="pl-PL" sz="54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  <a:t>P – Pracy</a:t>
            </a:r>
          </a:p>
          <a:p>
            <a:pPr algn="l">
              <a:lnSpc>
                <a:spcPct val="80000"/>
              </a:lnSpc>
            </a:pPr>
            <a:r>
              <a:rPr lang="pl-PL" sz="3600" b="1" dirty="0">
                <a:solidFill>
                  <a:schemeClr val="bg1"/>
                </a:solidFill>
                <a:latin typeface="Titillium Bd" pitchFamily="2" charset="0"/>
                <a:cs typeface="Arial" panose="020B0604020202020204" pitchFamily="34" charset="0"/>
              </a:rPr>
              <a:t>           </a:t>
            </a:r>
          </a:p>
          <a:p>
            <a:pPr algn="l">
              <a:lnSpc>
                <a:spcPct val="80000"/>
              </a:lnSpc>
            </a:pPr>
            <a:endParaRPr lang="pl-PL" sz="6600" b="1" spc="-150" dirty="0">
              <a:solidFill>
                <a:schemeClr val="bg1"/>
              </a:solidFill>
              <a:latin typeface="Titillium Bd" pitchFamily="2" charset="0"/>
              <a:cs typeface="Arial" panose="020B060402020202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17F45B6-238A-534B-98CE-072413958DC9}"/>
              </a:ext>
            </a:extLst>
          </p:cNvPr>
          <p:cNvSpPr txBox="1">
            <a:spLocks/>
          </p:cNvSpPr>
          <p:nvPr/>
        </p:nvSpPr>
        <p:spPr>
          <a:xfrm>
            <a:off x="952560" y="5045012"/>
            <a:ext cx="8422933" cy="4850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pl-PL" sz="32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Najważniejsze zmiany 3 vs. 4 (IB-002/TD)</a:t>
            </a:r>
          </a:p>
          <a:p>
            <a:pPr algn="l">
              <a:lnSpc>
                <a:spcPct val="80000"/>
              </a:lnSpc>
            </a:pPr>
            <a:endParaRPr lang="en-US" sz="32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F9F6605-72EC-3843-846A-9C025A26D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3" y="417128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E2D5DD-498D-04D0-B3E2-B73B6EE33937}"/>
              </a:ext>
            </a:extLst>
          </p:cNvPr>
          <p:cNvSpPr txBox="1">
            <a:spLocks/>
          </p:cNvSpPr>
          <p:nvPr/>
        </p:nvSpPr>
        <p:spPr>
          <a:xfrm>
            <a:off x="1016061" y="5814274"/>
            <a:ext cx="5951898" cy="4850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pl-PL" sz="16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BIURO BHP</a:t>
            </a:r>
          </a:p>
          <a:p>
            <a:pPr algn="l">
              <a:lnSpc>
                <a:spcPct val="80000"/>
              </a:lnSpc>
            </a:pPr>
            <a:r>
              <a:rPr lang="pl-PL" sz="1600" dirty="0">
                <a:solidFill>
                  <a:schemeClr val="bg1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Opracowała: Dorota Skałecka</a:t>
            </a:r>
            <a:endParaRPr lang="en-US" sz="1600" dirty="0">
              <a:solidFill>
                <a:schemeClr val="bg1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0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503120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eksploatacyjne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prace wykonywane przy urządzeniach elektroenergetycznych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zachowaniem zasad bezpieczeństwa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wymagań ochrony środowiska w zakresie: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lvl="1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obsługi, mające wpływ na zmiany parametrów pracy obsługiwanych urządzeń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elektroenergetycznych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850" lvl="1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konserwacji, związane z zabezpieczeniem i utrzymaniem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</a:rPr>
              <a:t>wymaganego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stanu technicznego urządzeń elektroenergetycznych 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039B7E3-1BEB-4B81-7516-84E6B807F2E5}"/>
              </a:ext>
            </a:extLst>
          </p:cNvPr>
          <p:cNvSpPr txBox="1">
            <a:spLocks/>
          </p:cNvSpPr>
          <p:nvPr/>
        </p:nvSpPr>
        <p:spPr>
          <a:xfrm>
            <a:off x="273000" y="1657588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1FF67CA-4531-A2A8-5401-AB14E478FB49}"/>
              </a:ext>
            </a:extLst>
          </p:cNvPr>
          <p:cNvSpPr txBox="1"/>
          <p:nvPr/>
        </p:nvSpPr>
        <p:spPr>
          <a:xfrm>
            <a:off x="7661430" y="1620000"/>
            <a:ext cx="3780000" cy="431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eksploatacyjne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prace wykonywane przy urządzeniach elektroenergetycznych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zachowaniem zasad bezpieczeństwa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wymagań ochrony środowiska w zakresie: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0850" lvl="1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obsługi, mające wpływ na zmiany parametrów pracy obsługiwanych urządzeń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elektroenergetycznych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850" lvl="1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konserwacji, </a:t>
            </a: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które są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związane z zabezpieczeniem i utrzymaniem </a:t>
            </a:r>
            <a:r>
              <a:rPr lang="pl-PL" sz="1600" strike="sng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wymaganego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należytego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stanu technicznego urządzeń elektroenergetycznych 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71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780000" cy="43048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pomocnicze przy urządzeniach elektroenergetycznych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prace niebędące pracami eksploatacyjnymi, do których zalicza się w szczególności prace: budowlane, malarskie, porządkowe, pielęgnacyjne, transportowe oraz związane z obsługą sprzętu zmechanizowanego.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Wykonywane na potrzeby Pracodawcy prowadzącego eksploatację urządzeń energetycznych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Wykaz prac pomocniczych stanowi załącznik nr 9 do Instrukcji.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530404" y="635681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374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pomocnicze przy urządzeniach elektroenergetycznych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prace niebędące pracami eksploatacyjnymi, do których zalicza się w szczególności prace: budowlane, malarskie, porządkowe, pielęgnacyjne, transportowe oraz związane z obsługą sprzętu zmechanizowanego.  Wykonywane na potrzeby Pracodawcy prowadzącego eksploatację urządzeń energetycznych. Wykaz prac pomocniczych stanowi załącznik nr 9 do Instrukcji.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EE630FF-2BD7-914D-CC51-D77CF7ED3888}"/>
              </a:ext>
            </a:extLst>
          </p:cNvPr>
          <p:cNvSpPr txBox="1">
            <a:spLocks/>
          </p:cNvSpPr>
          <p:nvPr/>
        </p:nvSpPr>
        <p:spPr>
          <a:xfrm>
            <a:off x="226943" y="1657588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</p:txBody>
      </p:sp>
    </p:spTree>
    <p:extLst>
      <p:ext uri="{BB962C8B-B14F-4D97-AF65-F5344CB8AC3E}">
        <p14:creationId xmlns:p14="http://schemas.microsoft.com/office/powerpoint/2010/main" val="283014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780000" cy="5040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Pracodawca prowadzący eksploatację urządzeń energetycznych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podmiot będący pracodawcą dla pracowników: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 TAURON Dystrybucja S.A.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(TD S.A.)</a:t>
            </a:r>
          </a:p>
          <a:p>
            <a:pPr marL="266700" indent="-266700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TAURON Dystrybucja Pomiary </a:t>
            </a:r>
            <a:b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sp. z o. o.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(TDP)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 zakresie układów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pomiarowo-rozliczeniowych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pomiarowych energii elektrycznej,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realizujący prace przy urządzeniach elektroenergetycznych własnych lub powierzonych jemu na podstawie zawartej umowy, z wykorzystaniem zasobów własnych oraz przy udziale innych Pracodawców zewnętrznych, </a:t>
            </a:r>
            <a:b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 którymi współpracuje na podstawie zawartej umowy.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517704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431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Pracodawca prowadzący eksploatację urządzeń energetycznych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podmiot będący pracodawcą dla pracowników TAURON Dystrybucja S.A. oraz TAURON Dystrybucja Pomiary sp. z o. o. w zakresie układów pomiarowo – rozliczeniowych realizujący prace przy urządzeniach elektroenergetycznych własnych lub powierzonych jemu na podstawie zawartej umowy, z wykorzystaniem zasobów własnych oraz przy udziale innych Pracodawców zewnętrznych, z którymi współpracuje na podstawie zawartej umowy.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797E976-74EB-FB36-2AD2-A9F9EEDAD430}"/>
              </a:ext>
            </a:extLst>
          </p:cNvPr>
          <p:cNvSpPr txBox="1">
            <a:spLocks/>
          </p:cNvSpPr>
          <p:nvPr/>
        </p:nvSpPr>
        <p:spPr>
          <a:xfrm>
            <a:off x="226943" y="1740319"/>
            <a:ext cx="3045570" cy="68370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</p:txBody>
      </p:sp>
    </p:spTree>
    <p:extLst>
      <p:ext uri="{BB962C8B-B14F-4D97-AF65-F5344CB8AC3E}">
        <p14:creationId xmlns:p14="http://schemas.microsoft.com/office/powerpoint/2010/main" val="392350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994485"/>
            <a:ext cx="3780000" cy="215033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Strefa pracy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odpowiednio przygotowane miejsce lub stanowisko pracy w zakresie niezbędnym dla bezpiecznego wykonywania prac eksploatacyjnych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pomocniczych przy urządzeniach energetycznych.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543104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994485"/>
            <a:ext cx="3780000" cy="1483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Strefa pracy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odpowiednio przygotowane miejsce lub stanowisko pracy w zakresie niezbędnym dla bezpiecznego wykonywania prac eksploatacyjnych.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9C9F949-9788-5BE4-6142-4D776A5815B0}"/>
              </a:ext>
            </a:extLst>
          </p:cNvPr>
          <p:cNvSpPr txBox="1">
            <a:spLocks/>
          </p:cNvSpPr>
          <p:nvPr/>
        </p:nvSpPr>
        <p:spPr>
          <a:xfrm>
            <a:off x="226943" y="1909628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47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555944" y="63647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546581" y="1907716"/>
            <a:ext cx="3780000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7.1.1.5 Dopuszczenie do wykonywania prac eksploatacyjnych przy urządzeniach energetycznych osób niebędących osobami uprawnionymi.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36B2811-B695-50BD-D34A-1EB3DD152E54}"/>
              </a:ext>
            </a:extLst>
          </p:cNvPr>
          <p:cNvSpPr txBox="1">
            <a:spLocks/>
          </p:cNvSpPr>
          <p:nvPr/>
        </p:nvSpPr>
        <p:spPr>
          <a:xfrm>
            <a:off x="212353" y="1878914"/>
            <a:ext cx="3272513" cy="335908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 Odpowiedzialność Pracodawcy: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 Pracodawcy zewnętrznego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47B8C0-E571-1DF9-2699-5FA5A47A345D}"/>
              </a:ext>
            </a:extLst>
          </p:cNvPr>
          <p:cNvSpPr txBox="1"/>
          <p:nvPr/>
        </p:nvSpPr>
        <p:spPr>
          <a:xfrm>
            <a:off x="3582086" y="4118078"/>
            <a:ext cx="3848170" cy="111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7.2.1 Pracodawca zewnętrzny zostaje wskazany poprzez odpowiedni zapis w umowie na wykonanie zleconych prac.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1F94C2B-5285-5E46-66F7-9468327BD1D6}"/>
              </a:ext>
            </a:extLst>
          </p:cNvPr>
          <p:cNvSpPr txBox="1"/>
          <p:nvPr/>
        </p:nvSpPr>
        <p:spPr>
          <a:xfrm>
            <a:off x="7661430" y="1910400"/>
            <a:ext cx="3780000" cy="2243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7.1.1.5 Dopuszczenie do wykonywania prac eksploatacyjnych przy urządzeniach energetycznych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osób niebędących </a:t>
            </a: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osoby niebędące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osobami uprawnionymi.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9AA75D-B270-CA6C-5EEF-99ED6404F003}"/>
              </a:ext>
            </a:extLst>
          </p:cNvPr>
          <p:cNvSpPr txBox="1"/>
          <p:nvPr/>
        </p:nvSpPr>
        <p:spPr>
          <a:xfrm>
            <a:off x="7430256" y="4118078"/>
            <a:ext cx="4333044" cy="1403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7.2.1 Pracodawca zewnętrzny zostaje wskazany poprzez odpowiedni zapis w umowie na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wykonanie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realizację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zleconych prac.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pl-PL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1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BE377-6CC4-4CCC-ED4F-D482D5FC1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C290515-F0E4-1F73-AA36-DA20AD2079BA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35E3D20A-91CC-6FCC-79DB-F0C15EB02767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3D58E957-D9D8-3C8E-6975-474670E76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8898A12-B394-5F81-1D26-F499F7BD0297}"/>
              </a:ext>
            </a:extLst>
          </p:cNvPr>
          <p:cNvSpPr txBox="1"/>
          <p:nvPr/>
        </p:nvSpPr>
        <p:spPr>
          <a:xfrm>
            <a:off x="546588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9985CC8-2D0E-75CC-56F1-1969C8A7FB3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AE25E60B-3F61-54B8-7B6C-AA9BA7E0C297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D1066D3-E196-A672-6A3A-2F50487F2204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57FE376F-8402-8C66-F16D-FD1A7DC95A95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55AA840-3784-026F-46D2-F53F4C793751}"/>
              </a:ext>
            </a:extLst>
          </p:cNvPr>
          <p:cNvSpPr txBox="1">
            <a:spLocks/>
          </p:cNvSpPr>
          <p:nvPr/>
        </p:nvSpPr>
        <p:spPr>
          <a:xfrm>
            <a:off x="237815" y="1727454"/>
            <a:ext cx="2894102" cy="120248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 Pracodawcy zewnętrznego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93ACA53-00C6-B06E-9012-0E1CB047ECAF}"/>
              </a:ext>
            </a:extLst>
          </p:cNvPr>
          <p:cNvSpPr txBox="1"/>
          <p:nvPr/>
        </p:nvSpPr>
        <p:spPr>
          <a:xfrm>
            <a:off x="3735452" y="1720589"/>
            <a:ext cx="371026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7.2.4 Pracodawcy zewnętrzni zobowiązani są do pisemnego zgłaszania prac do Pracodawcy prowadzącego eksploatację urządzeń elektroenergetycznych (załącznik nr 7 do Instrukcji). Pisemne zgłoszenie nie dotyczy prac przy układach pomiarowo rozliczeniowych energii elektrycznej</a:t>
            </a:r>
            <a:endParaRPr lang="pl-PL" sz="16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8945605-315A-2300-6C08-8369A9B08408}"/>
              </a:ext>
            </a:extLst>
          </p:cNvPr>
          <p:cNvSpPr txBox="1"/>
          <p:nvPr/>
        </p:nvSpPr>
        <p:spPr>
          <a:xfrm>
            <a:off x="7934293" y="1703926"/>
            <a:ext cx="37102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7.2.4 Pracodawcy zewnętrzni zobowiązani są do pisemnego zgłaszania prac do Pracodawcy prowadzącego eksploatację urządzeń elektroenergetycznych (załącznik nr 7 do Instrukcji). Pisemne zgłoszenie nie dotyczy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 przy układach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pomiarowo - rozliczeniowych </a:t>
            </a: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pomiarowych energii elektrycznej.</a:t>
            </a:r>
            <a:endParaRPr lang="pl-PL" sz="1600" dirty="0">
              <a:solidFill>
                <a:srgbClr val="8BB626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BB7BE63-EC16-1C0C-EB95-8995F836A8A0}"/>
              </a:ext>
            </a:extLst>
          </p:cNvPr>
          <p:cNvSpPr txBox="1"/>
          <p:nvPr/>
        </p:nvSpPr>
        <p:spPr>
          <a:xfrm>
            <a:off x="3714453" y="4516084"/>
            <a:ext cx="3710261" cy="950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Pracodawca zewnętrzny odpowiada za:</a:t>
            </a:r>
          </a:p>
          <a:p>
            <a:pPr>
              <a:lnSpc>
                <a:spcPct val="115000"/>
              </a:lnSpc>
            </a:pP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11D53CE-0E73-48B1-6C6C-5B8D002C869C}"/>
              </a:ext>
            </a:extLst>
          </p:cNvPr>
          <p:cNvSpPr txBox="1"/>
          <p:nvPr/>
        </p:nvSpPr>
        <p:spPr>
          <a:xfrm>
            <a:off x="7934293" y="4509412"/>
            <a:ext cx="3529920" cy="240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Pracodawca zewnętrzny </a:t>
            </a: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zgodnie </a:t>
            </a:r>
            <a:b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 Rozporządzenie Ministra Energii r. </a:t>
            </a:r>
            <a:b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sprawie bezpieczeństwa i higieny pracy przy urządzeniach energetycznych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odpowiada za </a:t>
            </a: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pl-PL" sz="1600" dirty="0">
                <a:solidFill>
                  <a:srgbClr val="8BB626"/>
                </a:solidFill>
                <a:latin typeface="Arial" panose="020B0604020202020204" pitchFamily="34" charset="0"/>
              </a:rPr>
              <a:t>obowiązki przypisane w rozporządzeniu dla Pracodawcy</a:t>
            </a:r>
            <a:r>
              <a:rPr lang="pl-PL" sz="18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8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 zgodnie z IM-020 </a:t>
            </a:r>
            <a:b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tzn. jako: „Dyżurny 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stacji”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zgodni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z IM- 027 </a:t>
            </a:r>
            <a:b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tzn. jako: „Pierwszy dyżurny”</a:t>
            </a:r>
            <a:endParaRPr lang="pl-PL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626827" y="1639799"/>
            <a:ext cx="4449440" cy="511123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7.3.</a:t>
            </a:r>
            <a:r>
              <a:rPr lang="pl-PL" sz="1600" b="1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Poleceniodawca</a:t>
            </a:r>
          </a:p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7.3.1.</a:t>
            </a:r>
            <a:r>
              <a:rPr lang="pl-PL" sz="1600" b="1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Poleceniodawca obowiązany jest:</a:t>
            </a:r>
          </a:p>
          <a:p>
            <a:pPr marL="179388" indent="-179388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ustalić formę organizowania pracy (polecenie pisemne / bez polecenia zgodnie z określoną instrukcją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szczegółową.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eksploatacji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</a:p>
          <a:p>
            <a:pPr marL="179388" indent="-179388"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15000"/>
              </a:lnSpc>
              <a:buFont typeface="+mj-lt"/>
              <a:buAutoNum type="alphaLcPeriod" startAt="5"/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określić osoby funkcyjne, odpowiedzialne za organizację i bezpieczne wykonanie pracy:</a:t>
            </a:r>
          </a:p>
          <a:p>
            <a:pPr marL="179388" indent="-179388">
              <a:lnSpc>
                <a:spcPct val="115000"/>
              </a:lnSpc>
            </a:pP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Koordynującego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imiennie lub stanowiskiem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Koordynującego i Dopuszczającego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179388" indent="-179388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Dopuszczającego –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imiennie lub stanowiskiem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 funkcją zgodnie z IM-020* lub IM-027**</a:t>
            </a:r>
          </a:p>
          <a:p>
            <a:pPr marL="179388" indent="-179388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Kierującego Zespołem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imiennie,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Kierującego  Zespołem  </a:t>
            </a:r>
          </a:p>
          <a:p>
            <a:pPr marL="179388" indent="-179388">
              <a:lnSpc>
                <a:spcPct val="115000"/>
              </a:lnSpc>
            </a:pP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Nadzorującego,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imiennie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Nadzorującego,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jeśli jest wymagany,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361495" y="1664397"/>
            <a:ext cx="4143323" cy="431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7.3.1  Poleceniodawca</a:t>
            </a:r>
          </a:p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7.3.1.1 Poleceniodawca obowiązany jest: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ustalić formę organizowania pracy (polecenie pisemne / bez polecenia zgodnie z określoną instrukcją szczegółową.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LcPeriod" startAt="5"/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określić osoby funkcyjne, odpowiedzialne za organizację i bezpieczne wykonanie pracy: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imiennie lub stanowiskiem Koordynującego i Dopuszczającego,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imiennie Kierującego Zespołem,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imiennie Nadzorującego, jeśli jest wymagany,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643D226-B040-4D08-06CE-5DDD78FC340F}"/>
              </a:ext>
            </a:extLst>
          </p:cNvPr>
          <p:cNvSpPr txBox="1">
            <a:spLocks/>
          </p:cNvSpPr>
          <p:nvPr/>
        </p:nvSpPr>
        <p:spPr>
          <a:xfrm>
            <a:off x="324163" y="1619999"/>
            <a:ext cx="3045570" cy="53007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7.3 Poleceniodawca</a:t>
            </a:r>
          </a:p>
        </p:txBody>
      </p:sp>
    </p:spTree>
    <p:extLst>
      <p:ext uri="{BB962C8B-B14F-4D97-AF65-F5344CB8AC3E}">
        <p14:creationId xmlns:p14="http://schemas.microsoft.com/office/powerpoint/2010/main" val="44407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D1ADF-E981-72C6-74C8-61A5B8C0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77A8020-AC16-91C4-9CF7-DF7625095334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1B463C49-6FB9-AAA3-1DD4-F8546BB893C2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6BA9EF4-2C5A-558F-EC02-EDDF74208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034CC9A4-E087-69F4-9630-D17F4325536D}"/>
              </a:ext>
            </a:extLst>
          </p:cNvPr>
          <p:cNvSpPr txBox="1"/>
          <p:nvPr/>
        </p:nvSpPr>
        <p:spPr>
          <a:xfrm>
            <a:off x="8052821" y="1643161"/>
            <a:ext cx="3734171" cy="425659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lnSpc>
                <a:spcPct val="115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7.5.1.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Do obowiązków     Dopuszczającego należy:</a:t>
            </a:r>
          </a:p>
          <a:p>
            <a:pPr marL="538163" indent="-538163"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2762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c.  wyłączenie urządzeń z ruchu, jeżeli wymaga tego technologia lub bezpieczeństwo wykonywanych prac, oraz ich zabezpieczenie przed przypadkowym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celowym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uruchomieniem lub doprowadzeniem czynników stwarzających zagrożenie,</a:t>
            </a:r>
          </a:p>
          <a:p>
            <a:pPr>
              <a:lnSpc>
                <a:spcPct val="115000"/>
              </a:lnSpc>
            </a:pPr>
            <a:endParaRPr lang="pl-PL" sz="1400" kern="1100" dirty="0">
              <a:solidFill>
                <a:schemeClr val="accent6"/>
              </a:solidFill>
              <a:latin typeface="Titillium Web" panose="00000300000000000000" pitchFamily="2" charset="-18"/>
              <a:ea typeface="Times New Roman" panose="02020603050405020304" pitchFamily="18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F22E1EC-328C-2729-D009-5EC561DBD11E}"/>
              </a:ext>
            </a:extLst>
          </p:cNvPr>
          <p:cNvSpPr txBox="1"/>
          <p:nvPr/>
        </p:nvSpPr>
        <p:spPr>
          <a:xfrm>
            <a:off x="470917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6BE7E5F-0932-24CF-BDF0-F531420B94DA}"/>
              </a:ext>
            </a:extLst>
          </p:cNvPr>
          <p:cNvSpPr txBox="1"/>
          <p:nvPr/>
        </p:nvSpPr>
        <p:spPr>
          <a:xfrm>
            <a:off x="4061016" y="1641409"/>
            <a:ext cx="3734171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627063">
              <a:lnSpc>
                <a:spcPct val="115000"/>
              </a:lnSpc>
            </a:pP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7.5.1.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Do obowiązków Dopuszczającego należy:</a:t>
            </a:r>
          </a:p>
          <a:p>
            <a:pPr marL="627063" indent="-627063"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c.   wyłączenie urządzeń z ruchu, jeżeli wymaga tego technologia lub bezpieczeństwo wykonywanych prac, oraz ich zabezpieczenie przed przypadkowym lub celowym uruchomieniem lub doprowadzeniem czynników stwarzających zagrożenie,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A0F6BF5-E94E-A62F-E0A0-E9C5D64E9A28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115FD025-FF9F-4916-A8E3-D9A2170CFAFE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1F6BD4D-3DAF-AA06-72EC-1457D8C7714C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2BC78A1B-8520-71F5-9AD7-3C8C759A2422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2BC99ED-E5E9-2951-5AE3-33895150AB6F}"/>
              </a:ext>
            </a:extLst>
          </p:cNvPr>
          <p:cNvSpPr txBox="1">
            <a:spLocks/>
          </p:cNvSpPr>
          <p:nvPr/>
        </p:nvSpPr>
        <p:spPr>
          <a:xfrm>
            <a:off x="321866" y="1641409"/>
            <a:ext cx="3045570" cy="6322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7.5 Dopuszczający</a:t>
            </a:r>
          </a:p>
        </p:txBody>
      </p:sp>
    </p:spTree>
    <p:extLst>
      <p:ext uri="{BB962C8B-B14F-4D97-AF65-F5344CB8AC3E}">
        <p14:creationId xmlns:p14="http://schemas.microsoft.com/office/powerpoint/2010/main" val="3486674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610268" y="1439513"/>
            <a:ext cx="4354790" cy="529171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5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7.6.3 Kierujący Zespołem kwalifikowanym </a:t>
            </a:r>
          </a:p>
          <a:p>
            <a:pPr>
              <a:lnSpc>
                <a:spcPct val="115000"/>
              </a:lnSpc>
            </a:pPr>
            <a:r>
              <a:rPr lang="pl-PL" sz="15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obowiązany jest:</a:t>
            </a:r>
          </a:p>
          <a:p>
            <a:pPr>
              <a:lnSpc>
                <a:spcPct val="115000"/>
              </a:lnSpc>
            </a:pPr>
            <a:endParaRPr lang="pl-PL" sz="1500" b="1" kern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LcPeriod" startAt="3"/>
            </a:pPr>
            <a:r>
              <a:rPr lang="pl-PL" sz="15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zaznajomić podległych Członków zespołu </a:t>
            </a:r>
            <a:br>
              <a:rPr lang="pl-PL" sz="15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5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sposób udokumentowany (załącznik nr 3 do Instrukcji) ze sposobem przygotowania Strefy pracy, występującymi w niej zagrożeniami oraz w jej bezpośrednim sąsiedztwie oraz metodami bezpiecznego wykonywania pracy. </a:t>
            </a:r>
            <a:r>
              <a:rPr lang="pl-PL" sz="15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przypadku pracy zespołu pracującego bez polecenia w oparciu o instrukcję eksploatacji nie jest wymagany załącznik nr 3 , Kierujący Zespołem potwierdza zapoznanie Członków Zespołu  w dzienniku operacyjnym lub  w zakresie czynności realizowanych przez TDP w dokumencie obsługi technicznej w </a:t>
            </a:r>
            <a:r>
              <a:rPr lang="pl-PL" sz="1500" kern="1100" dirty="0" err="1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eOT</a:t>
            </a:r>
            <a:r>
              <a:rPr lang="pl-PL" sz="1500" kern="1100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(do czasu dostosowania systemów informatycznych potwierdzeniem będzie wpis w pozycji uwagi monterskie). 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439514"/>
            <a:ext cx="4010268" cy="298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115000"/>
              </a:lnSpc>
            </a:pPr>
            <a:r>
              <a:rPr lang="pl-PL" sz="15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7.6.3 Kierujący Zespołem kwalifikowanym   obowiązany jest:</a:t>
            </a:r>
          </a:p>
          <a:p>
            <a:pPr marL="450850" indent="-450850">
              <a:lnSpc>
                <a:spcPct val="115000"/>
              </a:lnSpc>
            </a:pPr>
            <a:endParaRPr lang="pl-PL" sz="15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lphaLcPeriod" startAt="3"/>
            </a:pPr>
            <a:r>
              <a:rPr lang="pl-PL" sz="1500" kern="1100" dirty="0">
                <a:latin typeface="Arial" panose="020B0604020202020204" pitchFamily="34" charset="0"/>
                <a:cs typeface="Arial" panose="020B0604020202020204" pitchFamily="34" charset="0"/>
              </a:rPr>
              <a:t>zaznajomić podległych Członków zespołu w sposób udokumentowany (załącznik nr 3 do Instrukcji) ze sposobem przygotowania Strefy pracy, występującymi w niej zagrożeniami oraz w jej bezpośrednim sąsiedztwie oraz metodami bezpiecznego wykonywania pracy.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B93D640-3AFE-7582-1B61-C04B65DE081E}"/>
              </a:ext>
            </a:extLst>
          </p:cNvPr>
          <p:cNvSpPr txBox="1">
            <a:spLocks/>
          </p:cNvSpPr>
          <p:nvPr/>
        </p:nvSpPr>
        <p:spPr>
          <a:xfrm>
            <a:off x="225627" y="1445692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7.6 Kierujący Zespołem</a:t>
            </a:r>
          </a:p>
        </p:txBody>
      </p:sp>
    </p:spTree>
    <p:extLst>
      <p:ext uri="{BB962C8B-B14F-4D97-AF65-F5344CB8AC3E}">
        <p14:creationId xmlns:p14="http://schemas.microsoft.com/office/powerpoint/2010/main" val="3611273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1383" y="3268754"/>
            <a:ext cx="3780000" cy="231432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7.14.2  </a:t>
            </a:r>
            <a:r>
              <a:rPr lang="x-none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Rejestrowanie i przechowywanie poleceń</a:t>
            </a: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Numer polecenia składa się z: </a:t>
            </a: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Numer kolejny polecenia/inicjały poleceniodawcy/symbol komórki organizacyjnej/skrót Oddziału/</a:t>
            </a:r>
            <a:r>
              <a:rPr lang="pl-PL" sz="1600" b="1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18518" y="3335166"/>
            <a:ext cx="3780000" cy="2442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7.14.2 </a:t>
            </a:r>
            <a:r>
              <a:rPr lang="x-none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Rejestrowanie i przechowywanie poleceń</a:t>
            </a: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Numer polecenia składa się z: </a:t>
            </a: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Numer kolejny polecenia/inicjały poleceniodawcy/symbol komórki organizacyjnej/skrót Oddziału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6718748-539C-CE62-3B40-5D837B15FFC8}"/>
              </a:ext>
            </a:extLst>
          </p:cNvPr>
          <p:cNvSpPr txBox="1">
            <a:spLocks/>
          </p:cNvSpPr>
          <p:nvPr/>
        </p:nvSpPr>
        <p:spPr>
          <a:xfrm>
            <a:off x="230083" y="1749867"/>
            <a:ext cx="3045570" cy="41836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7.11 Organizacja bezpiecznej pracy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8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8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8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8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7.14.2 Rejestrowanie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i przechowywanie poleceń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B6E4ADE-EEA7-09DF-9F00-8CB8ADB3F03E}"/>
              </a:ext>
            </a:extLst>
          </p:cNvPr>
          <p:cNvSpPr txBox="1"/>
          <p:nvPr/>
        </p:nvSpPr>
        <p:spPr>
          <a:xfrm>
            <a:off x="3806679" y="1667134"/>
            <a:ext cx="3591839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7.11.1. </a:t>
            </a:r>
            <a:r>
              <a:rPr lang="x-none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Podział pracy i </a:t>
            </a:r>
            <a:r>
              <a:rPr lang="pl-PL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formy</a:t>
            </a:r>
            <a:r>
              <a:rPr lang="x-none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wydawania poleceń</a:t>
            </a:r>
            <a:endParaRPr lang="pl-PL" sz="1600" b="1" kern="11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DB67F5-A459-87B2-AFA2-0BB806BAA58E}"/>
              </a:ext>
            </a:extLst>
          </p:cNvPr>
          <p:cNvSpPr txBox="1"/>
          <p:nvPr/>
        </p:nvSpPr>
        <p:spPr>
          <a:xfrm>
            <a:off x="7835464" y="1720718"/>
            <a:ext cx="3591839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7.11.1. </a:t>
            </a:r>
            <a:r>
              <a:rPr lang="x-none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Podział pracy i </a:t>
            </a:r>
            <a:r>
              <a:rPr lang="pl-PL" sz="1600" b="1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formy </a:t>
            </a:r>
            <a:r>
              <a:rPr lang="pl-PL" sz="1600" b="1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zasady</a:t>
            </a:r>
            <a:r>
              <a:rPr lang="x-none" sz="16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wydawania poleceń</a:t>
            </a:r>
            <a:endParaRPr lang="pl-PL" sz="1600" b="1" kern="1100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85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BFB7B-FAB5-785D-6D1B-B8A225DB3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F5CB148-D434-AE09-76EB-A7C822AD9C8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4BFFF200-C364-1E5E-3FB9-4EBC40C8DC58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C4CE41A-33EF-76C2-28D5-35BA05BC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A7C273F-2676-9686-97F4-8377DFFAB947}"/>
              </a:ext>
            </a:extLst>
          </p:cNvPr>
          <p:cNvSpPr txBox="1"/>
          <p:nvPr/>
        </p:nvSpPr>
        <p:spPr>
          <a:xfrm>
            <a:off x="392201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396B2F7-A521-6083-6B6B-A25ACFA7FDA6}"/>
              </a:ext>
            </a:extLst>
          </p:cNvPr>
          <p:cNvSpPr txBox="1"/>
          <p:nvPr/>
        </p:nvSpPr>
        <p:spPr>
          <a:xfrm>
            <a:off x="3865977" y="1536687"/>
            <a:ext cx="8004157" cy="378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b="1" kern="1100" dirty="0">
                <a:latin typeface="Arial" panose="020B0604020202020204" pitchFamily="34" charset="0"/>
                <a:cs typeface="Arial" panose="020B0604020202020204" pitchFamily="34" charset="0"/>
              </a:rPr>
              <a:t>Legenda: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</a:t>
            </a:r>
            <a:r>
              <a:rPr lang="pl-PL" sz="2400" b="1" dirty="0">
                <a:solidFill>
                  <a:srgbClr val="E2007A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3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wersja 3 instrukcji IOBP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</a:t>
            </a:r>
            <a:r>
              <a:rPr lang="pl-PL" sz="2400" b="1" dirty="0">
                <a:solidFill>
                  <a:srgbClr val="E2007A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4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wersja 4 instrukcji IOBP</a:t>
            </a:r>
          </a:p>
          <a:p>
            <a:pPr>
              <a:lnSpc>
                <a:spcPct val="115000"/>
              </a:lnSpc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kolor zielony oznacza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– dodane zapisy w wersji 4 instrukcji IOBP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pl-PL" sz="1600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kolor czerwony oznacza –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usunięte zapisy z wersji 3 instrukcji IOBP</a:t>
            </a:r>
          </a:p>
          <a:p>
            <a:pPr>
              <a:lnSpc>
                <a:spcPct val="115000"/>
              </a:lnSpc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kumimoji="0" lang="pl-PL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0CDD060-EA4C-973D-61DB-35483942B3A8}"/>
              </a:ext>
            </a:extLst>
          </p:cNvPr>
          <p:cNvSpPr txBox="1">
            <a:spLocks/>
          </p:cNvSpPr>
          <p:nvPr/>
        </p:nvSpPr>
        <p:spPr>
          <a:xfrm>
            <a:off x="324163" y="1596791"/>
            <a:ext cx="3045570" cy="26196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Legenda: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IOBP –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Instrukcja organizacji bezpiecznej pracy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 urządzeniach energetycznych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TAURON Dystrybucja S.A.</a:t>
            </a:r>
          </a:p>
        </p:txBody>
      </p:sp>
    </p:spTree>
    <p:extLst>
      <p:ext uri="{BB962C8B-B14F-4D97-AF65-F5344CB8AC3E}">
        <p14:creationId xmlns:p14="http://schemas.microsoft.com/office/powerpoint/2010/main" val="2020618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8355-03FE-0A8A-00E4-B677E0E02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EB05C9F-0377-AFA5-548C-8E1586F4E7AA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3B877B9A-CF56-479E-1D24-3FFFB0B53DC4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92E1A3A-56F3-C033-FDCA-26FC88FC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15AB1398-4979-8370-0CB5-F4DAA1754F00}"/>
              </a:ext>
            </a:extLst>
          </p:cNvPr>
          <p:cNvSpPr txBox="1"/>
          <p:nvPr/>
        </p:nvSpPr>
        <p:spPr>
          <a:xfrm>
            <a:off x="7740000" y="1620000"/>
            <a:ext cx="3780000" cy="359082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7.15 Przygotowanie Strefy pracy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7. Pkt 1-6 nie dotyczą prac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zakresie czynności realizowanych przez TDP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układach pomiarowo-rozliczeniowych pomiarowych energii elektrycznej,</a:t>
            </a:r>
            <a:r>
              <a:rPr lang="pl-PL" sz="1600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jeżeli zasady przygotowania Strefy pracy zostały szczegółowo opisane w Instrukcji eksploatacji tych urządzeń.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73C08C0-66B5-8772-114A-D844DD9988EE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BE86C48-3DD7-0C99-FBE7-93CC5287FFE7}"/>
              </a:ext>
            </a:extLst>
          </p:cNvPr>
          <p:cNvSpPr txBox="1"/>
          <p:nvPr/>
        </p:nvSpPr>
        <p:spPr>
          <a:xfrm>
            <a:off x="3600000" y="1620000"/>
            <a:ext cx="3780000" cy="23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7.15 Przygotowanie Strefy pracy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7. Pkt 1-6 nie dotyczą prac przy układach pomiarowo-rozliczeniowych pomiarowych energii elektrycznej, jeśli zasady przygotowania Strefy pracy zostały szczegółowo opisane w instrukcji eksploatacji tych urządzeń.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3D49383-645A-C64A-688E-B151EC63D7A8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C11B865-7546-F529-47AC-C0E94ADAA817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9F342D9-1DBC-B365-C38B-D827F2585BB0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E600D757-9199-21B3-2BF5-A02E377516CA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2B282C8A-A6FD-F2E1-B75D-F4464D5970E9}"/>
              </a:ext>
            </a:extLst>
          </p:cNvPr>
          <p:cNvSpPr txBox="1">
            <a:spLocks/>
          </p:cNvSpPr>
          <p:nvPr/>
        </p:nvSpPr>
        <p:spPr>
          <a:xfrm>
            <a:off x="162081" y="1284515"/>
            <a:ext cx="3045570" cy="13459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b="1" kern="1100" dirty="0">
              <a:latin typeface="Titillium Web" panose="00000300000000000000" pitchFamily="2" charset="-18"/>
              <a:ea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7.15 Przygotowanie Strefy pracy</a:t>
            </a:r>
          </a:p>
        </p:txBody>
      </p:sp>
    </p:spTree>
    <p:extLst>
      <p:ext uri="{BB962C8B-B14F-4D97-AF65-F5344CB8AC3E}">
        <p14:creationId xmlns:p14="http://schemas.microsoft.com/office/powerpoint/2010/main" val="338958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39999" y="1620000"/>
            <a:ext cx="4452001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7.16.1 Zakres czynności Dopuszczającego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Rozpoczęcie pracy jest dozwolone po uprzednim przygotowaniu Strefy pracy oraz dopuszczeniu do pracy polegającym na:</a:t>
            </a:r>
          </a:p>
          <a:p>
            <a:pPr marL="342900" indent="-342900">
              <a:lnSpc>
                <a:spcPct val="115000"/>
              </a:lnSpc>
              <a:buAutoNum type="alphaLcPeriod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sprawdzeniu poprawności przygotowania Strefy pracy przez Dopuszczającego i Kierującego Zespołem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1100" dirty="0">
                <a:solidFill>
                  <a:srgbClr val="8AB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Nadzorującego </a:t>
            </a:r>
            <a:r>
              <a:rPr lang="pl-PL" sz="1600" kern="1100" dirty="0">
                <a:solidFill>
                  <a:srgbClr val="8AB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(jeżeli został wyznaczony).</a:t>
            </a:r>
          </a:p>
          <a:p>
            <a:pPr>
              <a:lnSpc>
                <a:spcPct val="115000"/>
              </a:lnSpc>
            </a:pPr>
            <a:endParaRPr lang="pl-PL" sz="1600" kern="1100" dirty="0">
              <a:solidFill>
                <a:srgbClr val="8AB6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2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Proces dopuszczenia do pracy musi być realizowany nieprzerwanie do momentu złożenia podpisu przez Kierującego Zespołem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Nadzorującego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(jeżeli został wyznaczony)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. Jeśli cykl czynności został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 jakichkolwiek powodów przerwany to dopuszczenie należy rozpocząć od początku.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473806" y="1666821"/>
            <a:ext cx="4452001" cy="4881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7.16.1 Zakres czynności Dopuszczającego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Rozpoczęcie pracy jest dozwolone po uprzednim przygotowaniu Strefy pracy oraz dopuszczeniu do pracy polegającym na:</a:t>
            </a:r>
          </a:p>
          <a:p>
            <a:pPr marL="342900" indent="-342900">
              <a:lnSpc>
                <a:spcPct val="115000"/>
              </a:lnSpc>
              <a:buAutoNum type="alphaLcPeriod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sprawdzeniu poprawności przygotowania Strefy pracy przez Dopuszczającego i Kierującego Zespołem lub Nadzorującego 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2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Proces dopuszczenia do pracy musi być realizowany nieprzerwanie do momentu złożenia podpisu przez Kierującego Zespołem lub  Nadzorującego. Jeśli cykl czynności został z jakichkolwiek powodów przerwany to dopuszczenie należy rozpocząć od początku.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D39C26E-C75A-FAC2-273B-70512A01A661}"/>
              </a:ext>
            </a:extLst>
          </p:cNvPr>
          <p:cNvSpPr txBox="1">
            <a:spLocks/>
          </p:cNvSpPr>
          <p:nvPr/>
        </p:nvSpPr>
        <p:spPr>
          <a:xfrm>
            <a:off x="162081" y="1666820"/>
            <a:ext cx="3045570" cy="109207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7.16 Dopuszczenie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do pracy</a:t>
            </a:r>
          </a:p>
        </p:txBody>
      </p:sp>
    </p:spTree>
    <p:extLst>
      <p:ext uri="{BB962C8B-B14F-4D97-AF65-F5344CB8AC3E}">
        <p14:creationId xmlns:p14="http://schemas.microsoft.com/office/powerpoint/2010/main" val="61223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6889315" y="1620000"/>
            <a:ext cx="4630685" cy="494761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Zaznajomienie w sposób udokumentowany (załącznik nr 3 do Instrukcji), Członków Zespołu z występującymi zagrożeniami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Strefie pracy i w jej bezpośrednim sąsiedztwie oraz z metodami bezpiecznego wykonywania pracy.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pracy zespołu pracującego bez polecenia w oparciu o instrukcję eksploatacji nie jest wymagany załącznik nr 3 , Kierujący Zespołem potwierdza zapoznanie Członków Zespołu w dzienniku operacyjnym lub w zakresie czynności realizowanych przez TDP w dokumencie obsługi technicznej w </a:t>
            </a:r>
            <a:r>
              <a:rPr lang="pl-PL" sz="16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eOT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 czasu dostosowania systemów informatycznych potwierdzeniem będzie wpis w pozycji uwagi monterskie).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1221" y="635836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527773" y="1620000"/>
            <a:ext cx="3283919" cy="2616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115000"/>
              </a:lnSpc>
              <a:buFont typeface="+mj-lt"/>
              <a:buAutoNum type="arabicPeriod" startAt="3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Zaznajomienie w sposób udokumentowany (załącznik nr 3 do Instrukcji), Członków Zespołu z występującymi zagrożeniami w Strefie pracy i w jej bezpośrednim sąsiedztwie oraz z metodami bezpiecznego wykonywania pracy.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129E1A7-F2B0-932E-F9F1-599CB5704872}"/>
              </a:ext>
            </a:extLst>
          </p:cNvPr>
          <p:cNvSpPr txBox="1">
            <a:spLocks/>
          </p:cNvSpPr>
          <p:nvPr/>
        </p:nvSpPr>
        <p:spPr>
          <a:xfrm>
            <a:off x="158040" y="1620000"/>
            <a:ext cx="3211693" cy="187889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7.16.2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Zakres czynności Kierującego Zespołem </a:t>
            </a:r>
          </a:p>
        </p:txBody>
      </p:sp>
    </p:spTree>
    <p:extLst>
      <p:ext uri="{BB962C8B-B14F-4D97-AF65-F5344CB8AC3E}">
        <p14:creationId xmlns:p14="http://schemas.microsoft.com/office/powerpoint/2010/main" val="333725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996888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7.19 Zasady organizacji pracy </a:t>
            </a:r>
          </a:p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        wykonywanej przez </a:t>
            </a:r>
            <a:b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        Pracodawców zewnętrznych 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Zasady opisane w niniejszym punkcie nie obowiązują w przypadku samodzielnej organizacji pracy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wykonywanej na podstawie odrębnych umów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przez pracowników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Pracodawcy zewnętrznego posiadających upoważnienia wydane przez TD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obcych na podstawie odrębnych umów oraz posiadanych upoważnień 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do pełnienia funkcji Poleceniodawcy i Dopuszczającego.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tym przypadku organizacja prac realizowana jest zgodnie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 zasadami określonymi w pkt. 7.3-7.18  niniejszej Instrukcji.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500618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15000"/>
              </a:lnSpc>
              <a:tabLst>
                <a:tab pos="450850" algn="l"/>
              </a:tabLst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7.19 Zasady organizacji pracy 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        wykonywanej przez  Pracodawców zewnętrznych 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Zasady opisane w niniejszym punkcie nie obowiązują w przypadku samodzielnej organizacji pracy przez pracowników firm obcych na podstawie odrębnych umów oraz posiadanych upoważnień do pełnienia funkcji Poleceniodawcy i Dopuszczającego.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tym przypadku organizacja prac realizowana jest zgodnie z zasadami określonymi w pkt. 7.3-7.18  niniejszej Instrukcji.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BDECA27-FC5E-77C1-E2B5-1DBB2C36E3F0}"/>
              </a:ext>
            </a:extLst>
          </p:cNvPr>
          <p:cNvSpPr txBox="1">
            <a:spLocks/>
          </p:cNvSpPr>
          <p:nvPr/>
        </p:nvSpPr>
        <p:spPr>
          <a:xfrm>
            <a:off x="270498" y="1620000"/>
            <a:ext cx="3045570" cy="21043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7.19 Zasady organizacji pracy wykonywanej przez Pracodawców zewnętrznych </a:t>
            </a:r>
          </a:p>
        </p:txBody>
      </p:sp>
    </p:spTree>
    <p:extLst>
      <p:ext uri="{BB962C8B-B14F-4D97-AF65-F5344CB8AC3E}">
        <p14:creationId xmlns:p14="http://schemas.microsoft.com/office/powerpoint/2010/main" val="3763677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996888" cy="437996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5000"/>
              </a:lnSpc>
              <a:buFont typeface="+mj-lt"/>
              <a:buAutoNum type="arabicPeriod" startAt="4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Zabrania się wykonywania jakichkolwiek czynności i robót przy Urządzeniach energetycznych przez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obcych wykonawców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pracowników Pracodawcy zewnętrznego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bez uzgodnienia z Pracodawcą prowadzącym eksploatację Urządzeń energetycznych.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4"/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Pracownicy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obcych wykonawców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Pracodawcy zewnętrznego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muszą być zapoznani z organizacją pracy oraz z zagrożeniami, jakie występują podczas wykonywania prac przy Urządzeniach energetycznych.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431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 startAt="4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Zabrania się wykonywania jakichkolwiek czynności i robót przy Urządzeniach energetycznych przez obcych wykonawców bez uzgodnienia z Pracodawcą prowadzącym eksploatację Urządzeń energetycznych.</a:t>
            </a: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Pracownicy obcych wykonawców muszą być zapoznani z organizacją pracy oraz z zagrożeniami, jakie występują podczas wykonywania prac przy Urządzeniach energetycznych.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C4E1E534-AB9C-AC02-43C1-99FA9EB39CE3}"/>
              </a:ext>
            </a:extLst>
          </p:cNvPr>
          <p:cNvSpPr txBox="1">
            <a:spLocks/>
          </p:cNvSpPr>
          <p:nvPr/>
        </p:nvSpPr>
        <p:spPr>
          <a:xfrm>
            <a:off x="324163" y="1620000"/>
            <a:ext cx="3045570" cy="213619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7.19 Zasady organizacji pracy wykonywanej przez Pracodawców zewnętrznych </a:t>
            </a:r>
          </a:p>
        </p:txBody>
      </p:sp>
    </p:spTree>
    <p:extLst>
      <p:ext uri="{BB962C8B-B14F-4D97-AF65-F5344CB8AC3E}">
        <p14:creationId xmlns:p14="http://schemas.microsoft.com/office/powerpoint/2010/main" val="183250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649135" y="1620000"/>
            <a:ext cx="4452000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5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7.19.1 Wydawanie poleceń wykonania pracy </a:t>
            </a:r>
          </a:p>
          <a:p>
            <a:pPr>
              <a:lnSpc>
                <a:spcPct val="115000"/>
              </a:lnSpc>
            </a:pPr>
            <a:r>
              <a:rPr lang="pl-PL" sz="1500" b="1" kern="1100" dirty="0">
                <a:latin typeface="Arial" panose="020B0604020202020204" pitchFamily="34" charset="0"/>
                <a:cs typeface="Arial" panose="020B0604020202020204" pitchFamily="34" charset="0"/>
              </a:rPr>
              <a:t>zespołom </a:t>
            </a:r>
            <a:r>
              <a:rPr lang="pl-PL" sz="1500" b="1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obcych wykonawców  </a:t>
            </a:r>
            <a:r>
              <a:rPr lang="pl-PL" sz="1500" b="1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pracowników Pracodawcy zewnętrznego</a:t>
            </a:r>
            <a:r>
              <a:rPr lang="pl-PL" sz="1500" b="1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500" b="1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b="1" kern="1100" dirty="0">
                <a:latin typeface="Arial" panose="020B0604020202020204" pitchFamily="34" charset="0"/>
                <a:cs typeface="Arial" panose="020B0604020202020204" pitchFamily="34" charset="0"/>
              </a:rPr>
              <a:t>i dopuszczenie do pracy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Wykonywanie prac przez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pracowników Pracodawcy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wykonawców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zewnętrzn</a:t>
            </a:r>
            <a:r>
              <a:rPr lang="pl-PL" sz="1600" strike="sngStrike" kern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ych</a:t>
            </a:r>
            <a:r>
              <a:rPr lang="pl-PL" sz="16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u="sng" kern="1100" dirty="0">
                <a:latin typeface="Arial" panose="020B0604020202020204" pitchFamily="34" charset="0"/>
                <a:cs typeface="Arial" panose="020B0604020202020204" pitchFamily="34" charset="0"/>
              </a:rPr>
              <a:t>może odbywać się tylko na podstawie polecenia pisemnego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. W poleceniu pisemnym należy imiennie wyszczególnić cały skład Zespołu. W przypadku braku możliwości wpisania wszystkich Członków Zespołu, należy dołączyć do niego listę dzienną wg Załącznika nr 8 do Instrukcji. Załącznik nr 8 zatrzymuje Kierujący Zespołem lub Nadzorujący, jeżeli został wyznaczony, wraz z jednym egzemplarzem polecenia. </a:t>
            </a: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47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439434" y="1620000"/>
            <a:ext cx="4140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7.19.1 Wydawanie poleceń wykonania pracy zespołom obcych wykonawców </a:t>
            </a:r>
            <a:b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i dopuszczenie do pracy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3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Wykonywanie prac przez wykonawców zewnętrznych może odbywać się tylko na podstawie polecenia pisemnego. W poleceniu pisemnym należy imiennie wyszczególnić cały skład Zespołu. W przypadku braku możliwości wpisania wszystkich Członków Zespołu, należy dołączyć do niego listę dzienną wg Załącznika nr 8 do Instrukcji. Załącznik nr 8 zatrzymuje Kierujący Zespołem lub Nadzorujący, jeżeli został wyznaczony, wraz z jednym egzemplarzem polecenia.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F64BC7C-D62B-82FB-7A25-23827D3E3A9B}"/>
              </a:ext>
            </a:extLst>
          </p:cNvPr>
          <p:cNvSpPr txBox="1">
            <a:spLocks/>
          </p:cNvSpPr>
          <p:nvPr/>
        </p:nvSpPr>
        <p:spPr>
          <a:xfrm>
            <a:off x="226943" y="1538934"/>
            <a:ext cx="3045570" cy="37895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7.19.1 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Wydawanie poleceń wykonania pracy zespołom pracowników </a:t>
            </a: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racodawcy</a:t>
            </a: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zewnętrznego  </a:t>
            </a:r>
            <a:br>
              <a:rPr lang="pl-PL" sz="18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x-none" sz="18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dopuszczenie do pracy</a:t>
            </a: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34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924A8-E5DF-7B95-4EE7-F4C2771B2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2A1E1D8-5C7F-27C3-288D-F8891148151C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A201D6C7-A0D3-8BCB-6DC3-483A49D1AD31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841C4E6C-B87B-5092-8713-5DA14A7F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1B1126AA-488D-01D9-94A0-F2C853AF03C9}"/>
              </a:ext>
            </a:extLst>
          </p:cNvPr>
          <p:cNvSpPr txBox="1"/>
          <p:nvPr/>
        </p:nvSpPr>
        <p:spPr>
          <a:xfrm>
            <a:off x="7740000" y="1325904"/>
            <a:ext cx="4140000" cy="3487396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10. …</a:t>
            </a:r>
          </a:p>
          <a:p>
            <a:pPr>
              <a:lnSpc>
                <a:spcPct val="115000"/>
              </a:lnSpc>
            </a:pP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Czasowe wprowadzenie sprzętu wraz z operatorem</a:t>
            </a:r>
            <a:r>
              <a:rPr lang="pl-PL" kern="1100" dirty="0"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pracy Zespołu dotyczy jedynie osób, które </a:t>
            </a:r>
            <a:r>
              <a:rPr lang="pl-PL" sz="18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posiadają </a:t>
            </a:r>
            <a:r>
              <a:rPr lang="pl-PL" sz="18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zostały zapoznane z informację ogólną BHP (Załącznik nr 2) </a:t>
            </a:r>
            <a:r>
              <a:rPr lang="pl-PL" sz="18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zaświadczenie odbycia instruktażu ogólnego</a:t>
            </a: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Poleceniodawca zawarł tę możliwość w poleceniu.</a:t>
            </a: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F667BBF-3F65-0A49-F6A4-54E610B53ACE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C6990FA-957C-F783-CE23-CDA58357AC5F}"/>
              </a:ext>
            </a:extLst>
          </p:cNvPr>
          <p:cNvSpPr txBox="1"/>
          <p:nvPr/>
        </p:nvSpPr>
        <p:spPr>
          <a:xfrm>
            <a:off x="3600000" y="1620000"/>
            <a:ext cx="4140000" cy="258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10. … </a:t>
            </a:r>
            <a:b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8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Czasowe wprowadzenie sprzętu wraz z operatorem, do pracy Zespołu dotyczy jedynie osób, które posiadają zaświadczenie odbycia instruktażu ogólnego i Poleceniodawca zawarł tę możliwość w poleceniu.</a:t>
            </a:r>
            <a:endParaRPr lang="pl-PL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30450C-704A-DC0B-055E-FAF02D4219F6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55B9DAD2-B10C-F3F6-ACAF-018F276B31E8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A33D854-CAE0-6348-98D9-0C00008EB08E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1F25A5F0-52E5-9BAD-C566-7A1E3BC8771D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40CF7079-7677-DB8E-20C6-DC5A7C485A09}"/>
              </a:ext>
            </a:extLst>
          </p:cNvPr>
          <p:cNvSpPr txBox="1">
            <a:spLocks/>
          </p:cNvSpPr>
          <p:nvPr/>
        </p:nvSpPr>
        <p:spPr>
          <a:xfrm>
            <a:off x="225627" y="1620000"/>
            <a:ext cx="3045570" cy="378950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7.19.1 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Wydawanie poleceń wykonania pracy zespołom pracowników </a:t>
            </a: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racodawcy</a:t>
            </a: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 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zewnętrznego  </a:t>
            </a:r>
            <a:br>
              <a:rPr lang="pl-PL" sz="18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x-none" sz="1800" b="1" kern="110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i </a:t>
            </a:r>
            <a:r>
              <a:rPr lang="x-none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dopuszczenie do pracy</a:t>
            </a: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28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5896" y="9758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780000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endParaRPr lang="pl-PL" sz="15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375629" y="1458401"/>
            <a:ext cx="4303626" cy="514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7.21.1 Przepisy ogólne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16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Wykonywanie prac z wykorzystaniem sprzętu w odległościach mniejszych niż podane w ust. 15 jest dopuszczalne po opracowaniu przez wykonawcę zadania i uzgodnieniu szczegółowych instrukcji stanowiskowych opisujących warunki ich bezpiecznego wykonywania z Pracodawcą prowadzącym eksploatację.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16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czasie wykonywania robót budowlanych z zastosowaniem żurawi lub urządzeń załadowczo – wyładowczych zachowuje się odległości, o których mowa w ust. 15, mierzone do najdalej wysuniętego punktu urządzenia wraz z ładunkiem.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EA7B788-7692-7808-F40D-F3C340EF9A3B}"/>
              </a:ext>
            </a:extLst>
          </p:cNvPr>
          <p:cNvSpPr txBox="1">
            <a:spLocks/>
          </p:cNvSpPr>
          <p:nvPr/>
        </p:nvSpPr>
        <p:spPr>
          <a:xfrm>
            <a:off x="67757" y="1467184"/>
            <a:ext cx="3215396" cy="35239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 Bezpieczne wykonywanie pracy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usunięto pkt. 16 i 17 (zapisy dotyczące pracy dźwignic określone są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pkt. 7.21.5 Instrukcji)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pkt 18 i 19 przenumerowano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90164AC-D6D8-007D-7421-84A439C0BBB3}"/>
              </a:ext>
            </a:extLst>
          </p:cNvPr>
          <p:cNvSpPr txBox="1"/>
          <p:nvPr/>
        </p:nvSpPr>
        <p:spPr>
          <a:xfrm>
            <a:off x="7740000" y="1429206"/>
            <a:ext cx="4303627" cy="514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7.21.1 Przepisy ogólne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16"/>
            </a:pP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Wykonywanie prac z wykorzystaniem sprzętu w odległościach mniejszych niż podane w ust. 15 jest dopuszczalne po opracowaniu przez wykonawcę zadania i uzgodnieniu szczegółowych instrukcji stanowiskowych opisujących warunki ich bezpiecznego wykonywania z Pracodawcą prowadzącym eksploatację. 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16"/>
            </a:pP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czasie wykonywania robót budowlanych z zastosowaniem żurawi lub urządzeń załadowczo – wyładowczych zachowuje się odległości, o których mowa w ust. 15, mierzone do najdalej wysuniętego punktu urządzenia wraz z ładunkiem.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8146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B9F01-D05F-1FFF-3751-646A4CE78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E6D3F66-C813-0A98-6DF9-F0B2B7EBAADE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CFEAEDBC-864A-0AEA-B724-2AC503FD50E4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C841A67-110D-7F40-82DB-45637558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214D13B-14AF-A786-1B44-9F675DE76E75}"/>
              </a:ext>
            </a:extLst>
          </p:cNvPr>
          <p:cNvSpPr txBox="1"/>
          <p:nvPr/>
        </p:nvSpPr>
        <p:spPr>
          <a:xfrm>
            <a:off x="470165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9ADECC2-63B7-92F7-9646-7BCFB850C1D3}"/>
              </a:ext>
            </a:extLst>
          </p:cNvPr>
          <p:cNvSpPr txBox="1"/>
          <p:nvPr/>
        </p:nvSpPr>
        <p:spPr>
          <a:xfrm>
            <a:off x="3600000" y="1620000"/>
            <a:ext cx="4042780" cy="514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7.21.2 Zasady bezpiecznego wykonywania pracy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Dopuszcza si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wykonywanie prac przy zastosowaniu nowych metod i technologii pod warunkiem wykonywania tych prac w oparciu o opracowane specjalnie dla nich instrukcje. </a:t>
            </a:r>
          </a:p>
          <a:p>
            <a:pPr marL="263525" lvl="2" indent="-263525"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Prace przy Urz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dzeniach energetycznych, w zale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ż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 od zastosowanych metod </a:t>
            </a:r>
            <a:b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rodków zapewniaj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cych bezpiecze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ń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stwo pracy, wykonuje się: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 całkowicie wył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czonym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ciu,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pobli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ż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cia,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ciem.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DE51C92-D3B6-D99D-35F5-D7C45B235640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59EEF249-FBCF-4299-64A7-0A7B69102437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18FB66F-CE14-28EE-79A3-E08E3B8DA0C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908FAA25-7AC0-2D25-BACA-EF5D5316B9E5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BE698F6-D173-810E-BD99-9152A8533554}"/>
              </a:ext>
            </a:extLst>
          </p:cNvPr>
          <p:cNvSpPr txBox="1">
            <a:spLocks/>
          </p:cNvSpPr>
          <p:nvPr/>
        </p:nvSpPr>
        <p:spPr>
          <a:xfrm>
            <a:off x="226943" y="1538934"/>
            <a:ext cx="3045570" cy="11899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7.21.2 Zasady bezpiecznego wykonywania pracy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064B765-3538-3365-0338-A1B603E214ED}"/>
              </a:ext>
            </a:extLst>
          </p:cNvPr>
          <p:cNvSpPr txBox="1"/>
          <p:nvPr/>
        </p:nvSpPr>
        <p:spPr>
          <a:xfrm>
            <a:off x="7795180" y="1620000"/>
            <a:ext cx="4042780" cy="5145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7.21.2 Zasady bezpiecznego wykonywania pracy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Dopuszcza si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wykonywanie prac przy zastosowaniu nowych metod i technologii pod warunkiem wykonywania tych prac w oparciu o opracowane specjalnie dla nich instrukcje </a:t>
            </a: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języku polskim. </a:t>
            </a:r>
            <a:endParaRPr lang="pl-PL" sz="16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Prace przy Urz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dzeniach energetycznych, w zale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ż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 od zastosowanych metod </a:t>
            </a:r>
            <a:b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rodków zapewniaj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cych bezpiecze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ń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stwo pracy, wykonuje się: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przy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całkowicie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czonym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ciu,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pobli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ż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cia,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lvl="2" indent="-2635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ciem.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9772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8770D-DCAA-38EF-9209-A0457E1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B7B4149-D8E5-770D-DBB7-3AED5A8472B2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C6ABE3D6-8E1D-01D7-5BBF-4BD3A1F1E780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5DF863F7-756A-760A-37D9-9DAEC86F7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01C0493-E1A1-6ECF-C2E6-F45A147762F5}"/>
              </a:ext>
            </a:extLst>
          </p:cNvPr>
          <p:cNvSpPr txBox="1"/>
          <p:nvPr/>
        </p:nvSpPr>
        <p:spPr>
          <a:xfrm>
            <a:off x="530404" y="635681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AB54228-2D81-32E3-10CC-20B164342047}"/>
              </a:ext>
            </a:extLst>
          </p:cNvPr>
          <p:cNvSpPr txBox="1"/>
          <p:nvPr/>
        </p:nvSpPr>
        <p:spPr>
          <a:xfrm>
            <a:off x="3450145" y="1616817"/>
            <a:ext cx="4192633" cy="457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2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Odpowiednim zabezpieczeniem przed przypadkowym zał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czeniem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cia jest: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urz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dzeniach o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 znamionowym do 1 </a:t>
            </a:r>
            <a:r>
              <a:rPr lang="pl-PL" sz="1600" kern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wyj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cie wkładek bezpiecznikowych w obwodzie zasilaj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cym lub zablokowanie nap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otwartego 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cznika,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urz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dzeniach o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 znamionowym powy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ż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 1 </a:t>
            </a:r>
            <a:r>
              <a:rPr lang="pl-PL" sz="1600" kern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unieruchomienie </a:t>
            </a:r>
            <a:b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zablokowanie nap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dów 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czników lub wstawienie przegród izolacyjnych mi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dzy otwarte styki 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czników lub inne określone przez Poleceniodawcę.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593B4F1-471E-3197-5C22-9C2AB9DDABB6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330F54AC-01A8-F895-A927-D8C4B77C19FE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B432972-7382-B809-6F5B-263279F129A1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0C2215D1-177F-F912-3EF3-7C64AA73CB5C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7AB8664-04D2-47A9-B727-6B5A435E64B4}"/>
              </a:ext>
            </a:extLst>
          </p:cNvPr>
          <p:cNvSpPr txBox="1">
            <a:spLocks/>
          </p:cNvSpPr>
          <p:nvPr/>
        </p:nvSpPr>
        <p:spPr>
          <a:xfrm>
            <a:off x="250492" y="1666931"/>
            <a:ext cx="3045570" cy="11899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7.21.2 Zasady bezpiecznego wykonywania pracy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1C9FD0-DD23-AB1C-C116-BE2B006408EE}"/>
              </a:ext>
            </a:extLst>
          </p:cNvPr>
          <p:cNvSpPr txBox="1"/>
          <p:nvPr/>
        </p:nvSpPr>
        <p:spPr>
          <a:xfrm>
            <a:off x="7642779" y="1550045"/>
            <a:ext cx="4322277" cy="486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2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Odpowiednim zabezpieczeniem przed przypadkowym </a:t>
            </a: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 celowym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czeniem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cia jest: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urz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dzeniach o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 znamionowym do 1 </a:t>
            </a:r>
            <a:r>
              <a:rPr lang="pl-PL" sz="1600" kern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wyj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cie wkładek bezpiecznikowych w obwodzie zasilaj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cym lub zablokowanie nap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otwartego 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cznika,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urz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dzeniach o napi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ciu znamionowym powy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ż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 1 </a:t>
            </a:r>
            <a:r>
              <a:rPr lang="pl-PL" sz="1600" kern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unieruchomienie </a:t>
            </a:r>
            <a:b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zablokowanie nap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dów 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czników lub wstawienie przegród izolacyjnych mi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dzy otwarte styki ł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czników lub inne określone przez Poleceniodawcę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lub w sposób określony w dokumentacji technicznej urządzeń.</a:t>
            </a:r>
            <a:endParaRPr lang="pl-PL" sz="16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8926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8D6AE-97F3-23EC-EE96-6363461B3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F817A69-573A-A84F-4F54-2C9F75FC9F8E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F2E9EAA-D5C9-26C6-56D3-4A7264296A9B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83968DF2-129A-7BC7-B253-DBC6D87FC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42A2CD3-C975-9B5D-B4B3-1B0041670906}"/>
              </a:ext>
            </a:extLst>
          </p:cNvPr>
          <p:cNvSpPr txBox="1"/>
          <p:nvPr/>
        </p:nvSpPr>
        <p:spPr>
          <a:xfrm>
            <a:off x="392201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85DB1E1-DBA7-E115-D079-4247A803E583}"/>
              </a:ext>
            </a:extLst>
          </p:cNvPr>
          <p:cNvSpPr txBox="1"/>
          <p:nvPr/>
        </p:nvSpPr>
        <p:spPr>
          <a:xfrm>
            <a:off x="3832938" y="1409842"/>
            <a:ext cx="8004157" cy="5448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5. Dokumenty związane z Instrukcją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1.	Umowa SLA pomiędzy TAURON Dystrybucja S.A. a TAURON Dystrybucja Pomiary sp.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zo.o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.  nr 2015/226.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IM-011/TD - Instrukcja odłączania i podłączania pod napięciem uziemień w liniach napowietrznych do 20 </a:t>
            </a:r>
            <a:r>
              <a:rPr lang="pl-PL" sz="16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TAURON Dystrybucja S.A.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3.	IM-012/TD – Instrukcja organizacji i wykonywania prac pod napięciem przy urządzeniach elektroenergetycznych do 1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 TAURON Dystrybucja S.A.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4.	IM-013/TD – Instrukcja organizacji i wykonywania prac pod napięciem 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      w sieciach napowietrznych 15 i 20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 TAURON Dystrybucja S.A.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5.	IM-014/TD – Instrukcja organizacji i wykonywania prac pod napięciem przy urządzeniach rozdzielczych o napięciu do 30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 TAURON Dystrybucja S.A.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6.	IM-016/TD – Instrukcja współpracy w zakresie organizacji bezpiecznej pracy 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      w technologii PPN pomiędzy TAURON Dystrybucja S.A. a obcymi wykonawcami, wykonującymi prace na sieci elektroenergetycznej TAURON Dystrybucja S.A. 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     o napięciu do 1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7.	IM-037/TD – Instrukcja organizacji i wykonywania prac pod napięciem </a:t>
            </a:r>
          </a:p>
          <a:p>
            <a:pPr marL="450850" indent="-450850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      w liniach napowietrznych 15, 20 i 30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metodą „z odległości” w TAURON Dystrybucja S.A. 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1AF97E9-A134-4A32-2E47-EAA1C55CF7A1}"/>
              </a:ext>
            </a:extLst>
          </p:cNvPr>
          <p:cNvSpPr txBox="1">
            <a:spLocks/>
          </p:cNvSpPr>
          <p:nvPr/>
        </p:nvSpPr>
        <p:spPr>
          <a:xfrm>
            <a:off x="226943" y="1447430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5. Dokumenty związane z instrukcją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3D102B6-D033-7B2E-C921-42428A915249}"/>
              </a:ext>
            </a:extLst>
          </p:cNvPr>
          <p:cNvSpPr/>
          <p:nvPr/>
        </p:nvSpPr>
        <p:spPr>
          <a:xfrm>
            <a:off x="6556044" y="189265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>
            <a:extLst>
              <a:ext uri="{FF2B5EF4-FFF2-40B4-BE49-F238E27FC236}">
                <a16:creationId xmlns:a16="http://schemas.microsoft.com/office/drawing/2014/main" id="{51AF7015-D421-3A80-29F9-DFE248430C3A}"/>
              </a:ext>
            </a:extLst>
          </p:cNvPr>
          <p:cNvSpPr txBox="1"/>
          <p:nvPr/>
        </p:nvSpPr>
        <p:spPr>
          <a:xfrm>
            <a:off x="6556044" y="489063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</p:spTree>
    <p:extLst>
      <p:ext uri="{BB962C8B-B14F-4D97-AF65-F5344CB8AC3E}">
        <p14:creationId xmlns:p14="http://schemas.microsoft.com/office/powerpoint/2010/main" val="65693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984362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7.21.2 Zasady bezpiecznego wykonywania pracy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14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napowietrznych liniach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kablowych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wykonanych przewodem izolowanym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, które nie są przystosowane do uziemienia w miejscu pracy, należy przyjmować za właściwie przygotowane Strefy pracy, wyłączenie i uziemienie linii w miejscach zasilania i stworzenie przerw u odbiorców lub zastosowanie środków technicznych używanych przy wykonywaniu prac z zastosowaniem technologii PPN (prac pod napięciem).</a:t>
            </a: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67638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4862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7.21.2 Zasady bezpiecznego wykonywania pracy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14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napowietrznych liniach  kablowych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, które nie są przystosowane do uziemienia w miejscu pracy, należy przyjmować za właściwie przygotowane Strefy pracy, wyłączenie i uziemienie linii w miejscach zasilania i stworzenie przerw u odbiorców lub zastosowanie środków technicznych używanych przy wykonywaniu prac z zastosowaniem technologii PPN (prac pod napięciem).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FC71270-9FD4-27D8-363B-245CD92CE1D5}"/>
              </a:ext>
            </a:extLst>
          </p:cNvPr>
          <p:cNvSpPr txBox="1">
            <a:spLocks/>
          </p:cNvSpPr>
          <p:nvPr/>
        </p:nvSpPr>
        <p:spPr>
          <a:xfrm>
            <a:off x="324163" y="1650387"/>
            <a:ext cx="3045570" cy="118996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7.21.2 Zasady bezpiecznego wykonywania pracy</a:t>
            </a:r>
          </a:p>
        </p:txBody>
      </p:sp>
    </p:spTree>
    <p:extLst>
      <p:ext uri="{BB962C8B-B14F-4D97-AF65-F5344CB8AC3E}">
        <p14:creationId xmlns:p14="http://schemas.microsoft.com/office/powerpoint/2010/main" val="2483019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39999" y="1620000"/>
            <a:ext cx="4225057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7.21.5 Prace wykonywane </a:t>
            </a:r>
            <a:r>
              <a:rPr lang="pl-PL" sz="1600" b="1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sprzętem </a:t>
            </a:r>
          </a:p>
          <a:p>
            <a:pPr marL="627063">
              <a:lnSpc>
                <a:spcPct val="115000"/>
              </a:lnSpc>
            </a:pPr>
            <a:r>
              <a:rPr lang="pl-PL" sz="1600" b="1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zmechanizowanym  </a:t>
            </a:r>
            <a:r>
              <a:rPr lang="pl-PL" sz="1600" b="1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użyciu dźwignic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Prace przy użyciu dźwignic (maszyn i urządzeń przemysłowych takich jak urządzenia dźwigowo - transportowe, maszyny i urządzenia do robót ziemnych, 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podnośniki samochodowe, HDS, dźwigi samojezdne, </a:t>
            </a:r>
            <a:r>
              <a:rPr lang="pl-PL" sz="1600" kern="11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świdrostawiacze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koparki itp.)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- w pobliżu czynnych linii elektroenergetycznych można wykonywać przy zachowaniu dopuszczalnych odległości.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Dopuszczalna odległo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ść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ź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wignicy (pozioma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lub </a:t>
            </a:r>
            <a:r>
              <a:rPr lang="pl-PL" sz="16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pionowa) od linii elektroenergetycznej - jest to odległo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ść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skrajnego nieuziemionego przewodu tej linii od strefy działania d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ź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wignicy.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endParaRPr lang="pl-PL" sz="1400" kern="1100" dirty="0"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5681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346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7.21.5 Prace wykonywane sprzętem </a:t>
            </a:r>
          </a:p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              zmechanizowanym</a:t>
            </a:r>
          </a:p>
          <a:p>
            <a:pPr>
              <a:lnSpc>
                <a:spcPct val="115000"/>
              </a:lnSpc>
            </a:pPr>
            <a:endParaRPr lang="pl-PL" sz="16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Prace przy użyciu dźwignic maszyn i urządzeń przemysłowych takich jak urządzenia dźwigowo - transportowe, maszyny i urządzenia do robót ziemnych, itp. - w pobliżu czynnych linii elektroenergetycznych można wykonywać przy zachowaniu dopuszczalnych odległości.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C079CEE-C6A2-18D0-E79E-4A7FC5668E0C}"/>
              </a:ext>
            </a:extLst>
          </p:cNvPr>
          <p:cNvSpPr txBox="1">
            <a:spLocks/>
          </p:cNvSpPr>
          <p:nvPr/>
        </p:nvSpPr>
        <p:spPr>
          <a:xfrm>
            <a:off x="162081" y="1604531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177800" lvl="0" indent="-1778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 dot. pkt 2 - odległości określono w tabeli nr 2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8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EE256-EBBD-1F6F-116D-6F5DF549E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01360BE-32F1-CA3E-40F7-EC9AF3968007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AC78A7CC-467D-088F-121A-1EB69A518E49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F867E2EF-AE26-513F-4012-0D93DE20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B991468-C6E1-E4D9-0050-B8265ACA00B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004FB91-741D-103B-80E3-3941B82B391B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F7936EBA-8D10-2D03-FDFF-A8297FA20026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3F94688-91A5-7110-44CA-3B6B09E189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7D1F3CF4-8255-2D9B-4184-635B313848CD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87E8E9F-149B-FA41-770D-F636D6423BD3}"/>
              </a:ext>
            </a:extLst>
          </p:cNvPr>
          <p:cNvSpPr txBox="1">
            <a:spLocks/>
          </p:cNvSpPr>
          <p:nvPr/>
        </p:nvSpPr>
        <p:spPr>
          <a:xfrm>
            <a:off x="226943" y="187891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177800" lvl="0" indent="-1778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 usunięto napis strefa niebezpieczna</a:t>
            </a:r>
          </a:p>
        </p:txBody>
      </p:sp>
      <p:pic>
        <p:nvPicPr>
          <p:cNvPr id="2" name="Obraz 1" descr="rys_dzwig-poziom">
            <a:extLst>
              <a:ext uri="{FF2B5EF4-FFF2-40B4-BE49-F238E27FC236}">
                <a16:creationId xmlns:a16="http://schemas.microsoft.com/office/drawing/2014/main" id="{3FEB92D4-FDB4-AA1E-F517-3B11B0CF5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94" y="2085339"/>
            <a:ext cx="3417374" cy="297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3F09834-864A-9E81-41BC-FD2C2D2C6596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41" y="2085339"/>
            <a:ext cx="3509944" cy="3020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07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6674B-B3E5-9471-66CA-10880BDFD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4BBBD4E-6D4E-1CB9-531A-4D66456F35DC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EA091E07-72AE-60B5-83EB-E2CA434A94CB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20EE07B1-0768-7372-86EC-A8A17DEA0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45FCBB2-6FE3-36CE-9661-21DF446CC436}"/>
              </a:ext>
            </a:extLst>
          </p:cNvPr>
          <p:cNvSpPr txBox="1"/>
          <p:nvPr/>
        </p:nvSpPr>
        <p:spPr>
          <a:xfrm>
            <a:off x="524054" y="636951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B556569-52CA-8586-FA75-6F45DB6C015A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D14E93D8-CCCA-3C67-2D56-BE953F23A51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E58E04C-585E-6BC9-EAA5-32EC615ABBA1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45627C79-4BE6-BFE9-7F72-BD2B63906C25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D2E358B-AB6C-6375-CA73-BD3813BE186A}"/>
              </a:ext>
            </a:extLst>
          </p:cNvPr>
          <p:cNvSpPr txBox="1">
            <a:spLocks/>
          </p:cNvSpPr>
          <p:nvPr/>
        </p:nvSpPr>
        <p:spPr>
          <a:xfrm>
            <a:off x="226943" y="187891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zmieniono rysunek</a:t>
            </a:r>
          </a:p>
        </p:txBody>
      </p:sp>
      <p:pic>
        <p:nvPicPr>
          <p:cNvPr id="4" name="Obraz 3" descr="Obraz zawierający szkic, rysowanie, diagram">
            <a:extLst>
              <a:ext uri="{FF2B5EF4-FFF2-40B4-BE49-F238E27FC236}">
                <a16:creationId xmlns:a16="http://schemas.microsoft.com/office/drawing/2014/main" id="{91CD8BC2-AAB9-25E2-F258-2500B9E7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08" y="2103561"/>
            <a:ext cx="3369733" cy="2789594"/>
          </a:xfrm>
          <a:prstGeom prst="rect">
            <a:avLst/>
          </a:prstGeom>
        </p:spPr>
      </p:pic>
      <p:pic>
        <p:nvPicPr>
          <p:cNvPr id="10" name="Obraz 9" descr="rys_dzwig">
            <a:extLst>
              <a:ext uri="{FF2B5EF4-FFF2-40B4-BE49-F238E27FC236}">
                <a16:creationId xmlns:a16="http://schemas.microsoft.com/office/drawing/2014/main" id="{B0280FB1-B734-F885-F718-7BB07432C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55" y="1757291"/>
            <a:ext cx="4047125" cy="3278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98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D0B1C-090B-936B-8F0B-171F7245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5A99DF9-CE24-6062-9A40-E729442BF1F8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7BE485-62A6-4C42-0F55-54FA9360DEB9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95E3A28-0C7E-8279-5D2B-73F32B32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BF14E172-90AF-5ED7-418F-4A8B8DB89915}"/>
              </a:ext>
            </a:extLst>
          </p:cNvPr>
          <p:cNvSpPr txBox="1"/>
          <p:nvPr/>
        </p:nvSpPr>
        <p:spPr>
          <a:xfrm>
            <a:off x="517704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9800B5C-7FF4-A503-0F21-F6FC377DFE33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21E5148B-746F-E45D-6697-873C6DBDD43C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888D4B6-40EC-A320-BCBF-68D10E09C937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0B82B5-D412-4CB1-7FEA-E33BB9738A5B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B00D0F4-CE9A-96C3-6501-23AA141A645F}"/>
              </a:ext>
            </a:extLst>
          </p:cNvPr>
          <p:cNvSpPr txBox="1">
            <a:spLocks/>
          </p:cNvSpPr>
          <p:nvPr/>
        </p:nvSpPr>
        <p:spPr>
          <a:xfrm>
            <a:off x="226943" y="187891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zmieniono rysunek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Obraz 1" descr="rys_dzwig-pion">
            <a:extLst>
              <a:ext uri="{FF2B5EF4-FFF2-40B4-BE49-F238E27FC236}">
                <a16:creationId xmlns:a16="http://schemas.microsoft.com/office/drawing/2014/main" id="{1D2826AD-F844-749D-95C7-E12CA3519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01" y="2248995"/>
            <a:ext cx="4054055" cy="2735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Obraz zawierający szkic, rysowanie, linia, diagram">
            <a:extLst>
              <a:ext uri="{FF2B5EF4-FFF2-40B4-BE49-F238E27FC236}">
                <a16:creationId xmlns:a16="http://schemas.microsoft.com/office/drawing/2014/main" id="{CB04B7AB-519E-8823-3BB9-6ED9DA9A9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000" y="1901130"/>
            <a:ext cx="3225800" cy="34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780000" cy="362840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6. Prace przy użyciu dźwignic zmieniających miejsce lokalizacji (podnośniki samochodowe, dźwigi samojezdne,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świdrostawiacze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, koparki itp.), w pobliżu niewyłączonych spod napięcia Urządzeń energetycznych, mogą być wykonywane pod warunkiem zachowania odległości poziomych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pionowych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większych od podanych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Tabeli nr 2 kolumna C:</a:t>
            </a: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47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369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Prace przy użyciu dźwignic zmieniających miejsce lokalizacji (podnośniki samochodowe, dźwigi samojezdne,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świdrostawiacze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, koparki itp.), w pobliżu niewyłączonych spod napięcia Urządzeń energetycznych, mogą być wykonywane pod warunkiem zachowania odległości poziomych większych od podanych w Tabeli nr 2 kolumna C: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endParaRPr lang="pl-PL" sz="1400" kern="1100" dirty="0">
              <a:latin typeface="Titillium Web" panose="00000300000000000000" pitchFamily="2" charset="-18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E4EFF43A-06C7-ED3E-A433-972E6E7D32F1}"/>
              </a:ext>
            </a:extLst>
          </p:cNvPr>
          <p:cNvSpPr txBox="1">
            <a:spLocks/>
          </p:cNvSpPr>
          <p:nvPr/>
        </p:nvSpPr>
        <p:spPr>
          <a:xfrm>
            <a:off x="226943" y="1612736"/>
            <a:ext cx="3045570" cy="18162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7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780000" cy="91454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400" b="1" kern="1100" dirty="0">
                <a:latin typeface="Titillium Web" panose="00000300000000000000" pitchFamily="2" charset="-18"/>
              </a:rPr>
              <a:t>Tabela 2 </a:t>
            </a:r>
            <a:r>
              <a:rPr lang="pl-PL" sz="1400" b="1" kern="1100" dirty="0">
                <a:solidFill>
                  <a:schemeClr val="accent6"/>
                </a:solidFill>
                <a:latin typeface="Titillium Web" panose="00000300000000000000" pitchFamily="2" charset="-18"/>
              </a:rPr>
              <a:t>Dopuszczalna minimalna </a:t>
            </a:r>
            <a:r>
              <a:rPr lang="pl-PL" sz="1400" b="1" kern="1100" dirty="0">
                <a:latin typeface="Titillium Web" panose="00000300000000000000" pitchFamily="2" charset="-18"/>
              </a:rPr>
              <a:t>odległość pozioma </a:t>
            </a:r>
            <a:r>
              <a:rPr lang="pl-PL" sz="1400" b="1" kern="1100" dirty="0">
                <a:solidFill>
                  <a:schemeClr val="accent6"/>
                </a:solidFill>
                <a:latin typeface="Titillium Web" panose="00000300000000000000" pitchFamily="2" charset="-18"/>
              </a:rPr>
              <a:t>i pionowa </a:t>
            </a:r>
            <a:r>
              <a:rPr lang="pl-PL" sz="1400" b="1" kern="1100" dirty="0">
                <a:latin typeface="Titillium Web" panose="00000300000000000000" pitchFamily="2" charset="-18"/>
              </a:rPr>
              <a:t>dźwignic o zmiennej lokalizacji</a:t>
            </a:r>
          </a:p>
          <a:p>
            <a:pPr>
              <a:lnSpc>
                <a:spcPct val="115000"/>
              </a:lnSpc>
            </a:pPr>
            <a:endParaRPr lang="pl-PL" sz="1400" b="1" kern="1100" dirty="0">
              <a:solidFill>
                <a:schemeClr val="accent6"/>
              </a:solidFill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endParaRPr lang="pl-PL" sz="1500" b="1" kern="1100" dirty="0">
              <a:solidFill>
                <a:schemeClr val="accent6"/>
              </a:solidFill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400" b="1" kern="1100" dirty="0">
                <a:latin typeface="Titillium Web" panose="00000300000000000000" pitchFamily="2" charset="-18"/>
              </a:rPr>
              <a:t>Tabela 2 Odległość pozioma dźwignic o zmiennej lokalizacji</a:t>
            </a:r>
          </a:p>
          <a:p>
            <a:pPr>
              <a:lnSpc>
                <a:spcPct val="115000"/>
              </a:lnSpc>
            </a:pPr>
            <a:endParaRPr lang="pl-PL" sz="1400" b="1" strike="sngStrike" kern="1100" dirty="0">
              <a:solidFill>
                <a:srgbClr val="FF0000"/>
              </a:solidFill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6"/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9BA42BC4-E748-6551-DEF1-D588A0FCA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02988"/>
              </p:ext>
            </p:extLst>
          </p:nvPr>
        </p:nvGraphicFramePr>
        <p:xfrm>
          <a:off x="3499134" y="2830808"/>
          <a:ext cx="4240866" cy="23597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12038">
                  <a:extLst>
                    <a:ext uri="{9D8B030D-6E8A-4147-A177-3AD203B41FA5}">
                      <a16:colId xmlns:a16="http://schemas.microsoft.com/office/drawing/2014/main" val="508396185"/>
                    </a:ext>
                  </a:extLst>
                </a:gridCol>
                <a:gridCol w="1414414">
                  <a:extLst>
                    <a:ext uri="{9D8B030D-6E8A-4147-A177-3AD203B41FA5}">
                      <a16:colId xmlns:a16="http://schemas.microsoft.com/office/drawing/2014/main" val="2595021720"/>
                    </a:ext>
                  </a:extLst>
                </a:gridCol>
                <a:gridCol w="1414414">
                  <a:extLst>
                    <a:ext uri="{9D8B030D-6E8A-4147-A177-3AD203B41FA5}">
                      <a16:colId xmlns:a16="http://schemas.microsoft.com/office/drawing/2014/main" val="1831829597"/>
                    </a:ext>
                  </a:extLst>
                </a:gridCol>
              </a:tblGrid>
              <a:tr h="4781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Napięcie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solidFill>
                            <a:schemeClr val="tx1"/>
                          </a:solidFill>
                          <a:effectLst/>
                        </a:rPr>
                        <a:t>Odległości </a:t>
                      </a:r>
                      <a:r>
                        <a:rPr lang="pl-PL" sz="1100" strike="noStrike" kern="1100" dirty="0">
                          <a:solidFill>
                            <a:schemeClr val="tx1"/>
                          </a:solidFill>
                          <a:effectLst/>
                        </a:rPr>
                        <a:t>poziome  dźwignic zmieniających miejsce lokalizacji od </a:t>
                      </a:r>
                      <a:r>
                        <a:rPr lang="pl-PL" sz="1100" kern="1100" dirty="0">
                          <a:solidFill>
                            <a:schemeClr val="tx1"/>
                          </a:solidFill>
                          <a:effectLst/>
                        </a:rPr>
                        <a:t>elementów będących pod napięciem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85674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Prace bez nadzoru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Prace pod nadzorem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845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[kV]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[m]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[m]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69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B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0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do 1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powyżej 3,00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  powyżej 1,00 do 3,00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909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 do 15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  powyżej 3,50 do 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47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15 do 30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powyżej 3,50 do 10,00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317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30 do 110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4,00 do 15,00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257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220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30,00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5,50 do 30,00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85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400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powyżej 30,00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powyżej 7,00 do 30,00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2397964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5880882-B9B0-19CC-9EA9-3250E1855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44664"/>
              </p:ext>
            </p:extLst>
          </p:nvPr>
        </p:nvGraphicFramePr>
        <p:xfrm>
          <a:off x="7840866" y="2830808"/>
          <a:ext cx="4240866" cy="23597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12038">
                  <a:extLst>
                    <a:ext uri="{9D8B030D-6E8A-4147-A177-3AD203B41FA5}">
                      <a16:colId xmlns:a16="http://schemas.microsoft.com/office/drawing/2014/main" val="508396185"/>
                    </a:ext>
                  </a:extLst>
                </a:gridCol>
                <a:gridCol w="1414414">
                  <a:extLst>
                    <a:ext uri="{9D8B030D-6E8A-4147-A177-3AD203B41FA5}">
                      <a16:colId xmlns:a16="http://schemas.microsoft.com/office/drawing/2014/main" val="2595021720"/>
                    </a:ext>
                  </a:extLst>
                </a:gridCol>
                <a:gridCol w="1414414">
                  <a:extLst>
                    <a:ext uri="{9D8B030D-6E8A-4147-A177-3AD203B41FA5}">
                      <a16:colId xmlns:a16="http://schemas.microsoft.com/office/drawing/2014/main" val="1831829597"/>
                    </a:ext>
                  </a:extLst>
                </a:gridCol>
              </a:tblGrid>
              <a:tr h="4781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solidFill>
                            <a:schemeClr val="tx1"/>
                          </a:solidFill>
                          <a:effectLst/>
                        </a:rPr>
                        <a:t>Napięcie</a:t>
                      </a:r>
                      <a:endParaRPr lang="pl-PL" sz="1100" kern="1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solidFill>
                            <a:schemeClr val="tx1"/>
                          </a:solidFill>
                          <a:effectLst/>
                        </a:rPr>
                        <a:t>Odległości </a:t>
                      </a:r>
                      <a:r>
                        <a:rPr lang="pl-PL" sz="1100" strike="noStrike" kern="1100" dirty="0">
                          <a:solidFill>
                            <a:schemeClr val="tx1"/>
                          </a:solidFill>
                          <a:effectLst/>
                        </a:rPr>
                        <a:t>poziome </a:t>
                      </a:r>
                      <a:r>
                        <a:rPr lang="pl-PL" sz="1100" strike="noStrike" kern="1100" dirty="0">
                          <a:solidFill>
                            <a:srgbClr val="8BB626"/>
                          </a:solidFill>
                          <a:effectLst/>
                        </a:rPr>
                        <a:t>i pionowe </a:t>
                      </a:r>
                      <a:r>
                        <a:rPr lang="pl-PL" sz="1100" strike="noStrike" kern="1100" dirty="0">
                          <a:solidFill>
                            <a:schemeClr val="tx1"/>
                          </a:solidFill>
                          <a:effectLst/>
                        </a:rPr>
                        <a:t>dźwignic zmieniających miejsce lokalizacji   od </a:t>
                      </a:r>
                      <a:r>
                        <a:rPr lang="pl-PL" sz="1100" kern="1100" dirty="0">
                          <a:solidFill>
                            <a:schemeClr val="tx1"/>
                          </a:solidFill>
                          <a:effectLst/>
                        </a:rPr>
                        <a:t>elementów będących pod napięciem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885674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Prace bez nadzoru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Prace pod nadzorem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0845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[</a:t>
                      </a:r>
                      <a:r>
                        <a:rPr lang="pl-PL" sz="1100" kern="1100" dirty="0" err="1">
                          <a:effectLst/>
                        </a:rPr>
                        <a:t>kV</a:t>
                      </a:r>
                      <a:r>
                        <a:rPr lang="pl-PL" sz="1100" kern="1100" dirty="0">
                          <a:effectLst/>
                        </a:rPr>
                        <a:t>]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[m]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[m]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269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A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B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C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047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do 1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3,00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  powyżej 1,00 do 3,00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9909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 do 15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  powyżej 3,50 do 5,00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7476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15 do 30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3,50 do 10,00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317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30 do 110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15,00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4,00 do 15,00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3257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220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30,00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powyżej 5,50 do 30,00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85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>
                          <a:effectLst/>
                        </a:rPr>
                        <a:t>400</a:t>
                      </a:r>
                      <a:endParaRPr lang="pl-PL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powyżej 30,00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100" kern="1100" dirty="0">
                          <a:effectLst/>
                        </a:rPr>
                        <a:t>powyżej 7,00 do 30,00</a:t>
                      </a:r>
                      <a:endParaRPr lang="pl-PL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2397964"/>
                  </a:ext>
                </a:extLst>
              </a:tr>
            </a:tbl>
          </a:graphicData>
        </a:graphic>
      </p:graphicFrame>
      <p:sp>
        <p:nvSpPr>
          <p:cNvPr id="12" name="Tytuł 1">
            <a:extLst>
              <a:ext uri="{FF2B5EF4-FFF2-40B4-BE49-F238E27FC236}">
                <a16:creationId xmlns:a16="http://schemas.microsoft.com/office/drawing/2014/main" id="{D40AB67D-DF69-07B6-9D09-D6F30E366256}"/>
              </a:ext>
            </a:extLst>
          </p:cNvPr>
          <p:cNvSpPr txBox="1">
            <a:spLocks/>
          </p:cNvSpPr>
          <p:nvPr/>
        </p:nvSpPr>
        <p:spPr>
          <a:xfrm>
            <a:off x="293553" y="1612736"/>
            <a:ext cx="3045570" cy="18162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410319"/>
            <a:ext cx="3780000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15000"/>
              </a:lnSpc>
            </a:pP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Prace dźwignic pod liniami elektroenergetycznymi b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NewRoman"/>
              </a:rPr>
              <a:t>ę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NewRoman"/>
              </a:rPr>
              <a:t>ą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cymi pod napi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NewRoman"/>
              </a:rPr>
              <a:t>ę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ciem oraz  w odległo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NewRoman"/>
              </a:rPr>
              <a:t>ś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ciach </a:t>
            </a:r>
            <a:r>
              <a:rPr lang="pl-PL" sz="14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poziomych</a:t>
            </a: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mniejszych od podanych w kolumnie C w Tabeli nr 2 </a:t>
            </a:r>
            <a:r>
              <a:rPr lang="pl-PL" sz="14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jest dozwolona po opracowaniu i zatwierdzeniu szczegółowych instrukcji. 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wykonuje się na polecenie pisemne.</a:t>
            </a: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0510" indent="-270510">
              <a:lnSpc>
                <a:spcPct val="115000"/>
              </a:lnSpc>
            </a:pPr>
            <a:r>
              <a:rPr lang="pl-PL" sz="14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lang="pl-PL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8. 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Poleceniodawca zezwalaj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na prac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ę dźwignicy 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odległościach określonych </a:t>
            </a:r>
            <a:b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kolumnie C Tabeli nr 2, w wydanym poleceniu pisemnym  ma obowi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ą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zek:</a:t>
            </a: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indent="-276225" algn="just">
              <a:lnSpc>
                <a:spcPct val="115000"/>
              </a:lnSpc>
            </a:pP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wyznaczyć Nadzorującego prace dźwignicy </a:t>
            </a: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określić sposób oznaczenia Strefy pracy</a:t>
            </a: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3538" lvl="2" indent="-276225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okre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ś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NewRoman"/>
                <a:cs typeface="Arial" panose="020B0604020202020204" pitchFamily="34" charset="0"/>
              </a:rPr>
              <a:t>ć na szkicu, który stanowić będzie załącznik do polecenia, </a:t>
            </a:r>
            <a:r>
              <a:rPr lang="pl-PL" sz="14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miejsce ustawienia dźwignicy i stref jej działania,</a:t>
            </a: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439434" y="1457032"/>
            <a:ext cx="4107487" cy="5274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Praca dźwignic pod liniami  elektroenergetycznymi będącymi pod napięciem oraz w odległościach poziomych mniejszych od podanych w kolumnie C w Tabeli nr 2 jest dozwolona po opracowaniu i zatwierdzeniu szczegółowych instrukcji.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 startAt="7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Poleceniodawca wyznaczony przez Prowadzącego eksploatację Urządzeń elektroenergetycznych, zezwalając na pracę dźwignicy w odległościach określonych w kolumnie C Tabeli nr 2, ma obowiązek: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wydać polecenie pisemne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określić na szkicu, który stanowić będzie załącznik do polecenia, miejsce ustawienia dźwignicy i stref jej działania,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określić sposób oznaczenia Strefy pracy dźwignicy, 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wyznaczyć Nadzorującego prace dźwignicy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90916792-00AC-CF11-5740-D1E58ADB4EE6}"/>
              </a:ext>
            </a:extLst>
          </p:cNvPr>
          <p:cNvSpPr txBox="1">
            <a:spLocks/>
          </p:cNvSpPr>
          <p:nvPr/>
        </p:nvSpPr>
        <p:spPr>
          <a:xfrm>
            <a:off x="255608" y="1464475"/>
            <a:ext cx="2881326" cy="27515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przeredagowano pkt 8 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64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32F2B-040C-8ACA-965B-AE3196E23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A2B618B-9DC6-2D89-C653-469EFE078438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5129B26A-C40A-3C86-CB48-1308C5EA1041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64C4DAA6-840C-EF56-4831-42653427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06F74FDA-08E5-B090-2F37-47C72A8FE41A}"/>
              </a:ext>
            </a:extLst>
          </p:cNvPr>
          <p:cNvSpPr txBox="1"/>
          <p:nvPr/>
        </p:nvSpPr>
        <p:spPr>
          <a:xfrm>
            <a:off x="4296427" y="1945676"/>
            <a:ext cx="6973052" cy="337788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lvl="2" indent="-263525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b="1" kern="1100" dirty="0">
                <a:solidFill>
                  <a:srgbClr val="8BB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9.  </a:t>
            </a:r>
            <a:r>
              <a:rPr lang="pl-PL" sz="1600" b="1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Bez polecenia pisemnego dozwolone jest wykonywanie wyżej wymienionych prac na podstawie  opracowanych i zatwierdzonych instrukcji szczegółowych (IBWR).</a:t>
            </a:r>
          </a:p>
          <a:p>
            <a:pPr marL="263525">
              <a:lnSpc>
                <a:spcPct val="115000"/>
              </a:lnSpc>
            </a:pP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Instrukcja musi zawierać co najmniej szczegółowy opis prac, sposób komunikacji z dyspozytorem oraz wyznaczać Nadzorującego prace dźwignicy, określać sposób oznaczenia Strefy pracy a także określić na szkicu, miejsce ustawienia dźwignicy i strefę jej działania, jak </a:t>
            </a:r>
            <a:b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przypadku polecenia pisemnego.</a:t>
            </a:r>
          </a:p>
          <a:p>
            <a:pPr marL="179388" indent="-179388">
              <a:lnSpc>
                <a:spcPct val="115000"/>
              </a:lnSpc>
            </a:pP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1B5D9F4-4FA0-3C3A-11CB-D4F9A3EA066A}"/>
              </a:ext>
            </a:extLst>
          </p:cNvPr>
          <p:cNvSpPr txBox="1"/>
          <p:nvPr/>
        </p:nvSpPr>
        <p:spPr>
          <a:xfrm>
            <a:off x="521624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C7FBB9C-1959-8CBB-4D74-CA4C48662715}"/>
              </a:ext>
            </a:extLst>
          </p:cNvPr>
          <p:cNvSpPr/>
          <p:nvPr/>
        </p:nvSpPr>
        <p:spPr>
          <a:xfrm>
            <a:off x="7044559" y="322831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9C1FD3B6-0708-579B-10F7-2EDB2298E139}"/>
              </a:ext>
            </a:extLst>
          </p:cNvPr>
          <p:cNvSpPr txBox="1"/>
          <p:nvPr/>
        </p:nvSpPr>
        <p:spPr>
          <a:xfrm>
            <a:off x="7044559" y="601221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72BFB50-E950-5E18-3F04-9225B28E19D1}"/>
              </a:ext>
            </a:extLst>
          </p:cNvPr>
          <p:cNvSpPr txBox="1">
            <a:spLocks/>
          </p:cNvSpPr>
          <p:nvPr/>
        </p:nvSpPr>
        <p:spPr>
          <a:xfrm>
            <a:off x="225627" y="1945676"/>
            <a:ext cx="2881326" cy="275158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7.21.5 Prace wykonywane przy użyciu dźwignic 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dodano pkt 9 – pozostałe przenumerowano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41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9314A-9116-6693-029D-FB795DFB5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7F8E596-6374-9DEC-3759-837647D229CC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418F5F76-EEF5-730A-BE02-2FCA8DFDE809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39C9C352-F371-3FF5-17C5-600346DF5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5FD95B35-9EB6-594F-D278-08642F74B354}"/>
              </a:ext>
            </a:extLst>
          </p:cNvPr>
          <p:cNvSpPr txBox="1"/>
          <p:nvPr/>
        </p:nvSpPr>
        <p:spPr>
          <a:xfrm>
            <a:off x="7740000" y="1410319"/>
            <a:ext cx="3780000" cy="5238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15000"/>
              </a:lnSpc>
            </a:pP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1C18058-B2A0-416F-5142-38D6A7ABDE0C}"/>
              </a:ext>
            </a:extLst>
          </p:cNvPr>
          <p:cNvSpPr txBox="1"/>
          <p:nvPr/>
        </p:nvSpPr>
        <p:spPr>
          <a:xfrm>
            <a:off x="470165" y="637896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43C6EC7-B992-07E4-268E-6C2909D73094}"/>
              </a:ext>
            </a:extLst>
          </p:cNvPr>
          <p:cNvSpPr txBox="1"/>
          <p:nvPr/>
        </p:nvSpPr>
        <p:spPr>
          <a:xfrm>
            <a:off x="3439434" y="1457032"/>
            <a:ext cx="4107487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pomieszczeniu i na terenie ruchu elektroenergetycznego, miejsca o przekroczonych wartościach natężenia pól elektrycznego lub magnetycznego muszą by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</a:rPr>
              <a:t>ć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oznakowane tablicami ostrzegawczymi zawierającymi informację o zakazie przebywania osób lub czasie ograniczonego przebywania podanym w godzinach. Organizowanie pracy musi uwzględniać ograniczenie czasu przebywania lub usunięcie czynnika zagrażającego zdrowiu przez zmianę parametrów Sieci elektroenergetycznej lub całkowite wyłączenie napięcia.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349D397-A04A-F564-4C59-0CFD30BE7720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01B4AE6-E298-51A0-3E30-7DF79EA4EECE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B73A90B-0285-F8FE-888D-49F0B56BB98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BD15D00B-6C6A-EB8B-D455-48ED8EA99AF2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9D9BBE6-53B8-44D7-2BE3-6ADE51444624}"/>
              </a:ext>
            </a:extLst>
          </p:cNvPr>
          <p:cNvSpPr txBox="1">
            <a:spLocks/>
          </p:cNvSpPr>
          <p:nvPr/>
        </p:nvSpPr>
        <p:spPr>
          <a:xfrm>
            <a:off x="225627" y="1447390"/>
            <a:ext cx="3213807" cy="258192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7.23 Praca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w miejscach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o przekroczonych wartościach natężenia pól elektromagnetycznych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62B8CEE-5A00-5F46-BB41-CEE4AAFE0E10}"/>
              </a:ext>
            </a:extLst>
          </p:cNvPr>
          <p:cNvSpPr txBox="1"/>
          <p:nvPr/>
        </p:nvSpPr>
        <p:spPr>
          <a:xfrm>
            <a:off x="7740000" y="1457032"/>
            <a:ext cx="4107487" cy="4032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pomieszczeniu i na terenie ruchu elektroenergetycznego, miejsca o przekroczonych wartościach natężenia pól elektrycznego lub magnetycznego muszą by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NewRoman"/>
              </a:rPr>
              <a:t>ć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oznakowane tablicami ostrzegawczymi zawierającymi informację o zakazie przebywania osób lub czasie ograniczonego przebywania podanym w godzinach. Organizowanie pracy musi uwzględniać ograniczenie czasu przebywania lub usunięcie czynnika zagrażającego zdrowiu przez zmianę parametrów Sieci elektroenergetycznej lub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całkowite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wyłączenie napięcia.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6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13B6-AAF6-3165-3D21-BFA5C6E40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FB01A58-5AC6-7934-3B5C-95434699BCE4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9AA55BA4-DA9D-E8B3-CAF1-38D49887E9B7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9638455-2916-E429-7E68-E79AB48C8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7D32B42-3661-FAAB-C9E2-F7E586F462BA}"/>
              </a:ext>
            </a:extLst>
          </p:cNvPr>
          <p:cNvSpPr txBox="1"/>
          <p:nvPr/>
        </p:nvSpPr>
        <p:spPr>
          <a:xfrm>
            <a:off x="392201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0F2518B-E338-4982-E7B0-6FCD84330B67}"/>
              </a:ext>
            </a:extLst>
          </p:cNvPr>
          <p:cNvSpPr txBox="1"/>
          <p:nvPr/>
        </p:nvSpPr>
        <p:spPr>
          <a:xfrm>
            <a:off x="3832938" y="1955942"/>
            <a:ext cx="8004157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5. Dokumenty związane z Instrukcją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 algn="just">
              <a:lnSpc>
                <a:spcPct val="115000"/>
              </a:lnSpc>
            </a:pPr>
            <a:r>
              <a:rPr lang="pl-PL" sz="1800" kern="1100" dirty="0"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8.  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1.6_3_2_5_5 Planowanie prac serwisowych</a:t>
            </a:r>
          </a:p>
          <a:p>
            <a:pPr lvl="0" algn="just">
              <a:lnSpc>
                <a:spcPct val="115000"/>
              </a:lnSpc>
            </a:pP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 1.6_3_2_5_6 Realizacja prac serwisowych</a:t>
            </a:r>
          </a:p>
          <a:p>
            <a:pPr marL="444500" lvl="0" indent="-444500" algn="just">
              <a:lnSpc>
                <a:spcPct val="115000"/>
              </a:lnSpc>
            </a:pP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1.6_3_3_5 Przygotowanie i realizacja zadań związanych z usuwaniem  awarii</a:t>
            </a:r>
          </a:p>
          <a:p>
            <a:pPr marL="342900" lvl="0" indent="-342900" algn="just">
              <a:lnSpc>
                <a:spcPct val="115000"/>
              </a:lnSpc>
              <a:buAutoNum type="arabicPeriod" startAt="11"/>
            </a:pP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2.4_1_1 Zarządzanie ruchem sieci</a:t>
            </a:r>
          </a:p>
          <a:p>
            <a:pPr marL="444500" lvl="0" indent="-444500" algn="just">
              <a:lnSpc>
                <a:spcPct val="115000"/>
              </a:lnSpc>
              <a:buAutoNum type="arabicPeriod" startAt="11"/>
            </a:pP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1.6_3_1_5_3 Przygotowanie i realizacja sieciowych zadań  inwestycyjnych</a:t>
            </a:r>
          </a:p>
          <a:p>
            <a:pPr marL="342900" lvl="0" indent="-342900" algn="just">
              <a:lnSpc>
                <a:spcPct val="115000"/>
              </a:lnSpc>
              <a:buAutoNum type="arabicPeriod" startAt="11"/>
            </a:pP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1.6_14_5_2_2 – Wewnętrze kontrole pracy brygad</a:t>
            </a:r>
          </a:p>
          <a:p>
            <a:pPr marL="450850" indent="-450850"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19E10CA2-7960-9D05-703D-0AE62D5330A8}"/>
              </a:ext>
            </a:extLst>
          </p:cNvPr>
          <p:cNvSpPr txBox="1">
            <a:spLocks/>
          </p:cNvSpPr>
          <p:nvPr/>
        </p:nvSpPr>
        <p:spPr>
          <a:xfrm>
            <a:off x="226943" y="1447430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5. Dokumenty związane z instrukcją 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5DAF495-CE25-BE90-9897-5FA44D30BD01}"/>
              </a:ext>
            </a:extLst>
          </p:cNvPr>
          <p:cNvSpPr/>
          <p:nvPr/>
        </p:nvSpPr>
        <p:spPr>
          <a:xfrm>
            <a:off x="6556044" y="189265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>
            <a:extLst>
              <a:ext uri="{FF2B5EF4-FFF2-40B4-BE49-F238E27FC236}">
                <a16:creationId xmlns:a16="http://schemas.microsoft.com/office/drawing/2014/main" id="{9A81A7BC-2059-E268-7822-4C57056FFEF7}"/>
              </a:ext>
            </a:extLst>
          </p:cNvPr>
          <p:cNvSpPr txBox="1"/>
          <p:nvPr/>
        </p:nvSpPr>
        <p:spPr>
          <a:xfrm>
            <a:off x="6556044" y="489063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</p:spTree>
    <p:extLst>
      <p:ext uri="{BB962C8B-B14F-4D97-AF65-F5344CB8AC3E}">
        <p14:creationId xmlns:p14="http://schemas.microsoft.com/office/powerpoint/2010/main" val="94906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F95D2-D1F6-62B2-0987-0EE8AF1D7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EF44503-0617-1656-9781-962229CE6379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699162E8-9F48-BC28-4D94-47160DF6AA4F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373561A9-7E54-7E41-B31F-4661CBF8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CAA505E9-527B-8D4F-7C54-5A1EFBC95991}"/>
              </a:ext>
            </a:extLst>
          </p:cNvPr>
          <p:cNvSpPr txBox="1"/>
          <p:nvPr/>
        </p:nvSpPr>
        <p:spPr>
          <a:xfrm>
            <a:off x="6358243" y="1145909"/>
            <a:ext cx="4226373" cy="549919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15000"/>
              </a:lnSpc>
            </a:pPr>
            <a:endParaRPr lang="pl-PL" sz="1400" dirty="0">
              <a:solidFill>
                <a:srgbClr val="8BB62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BED2D12-7669-1AD2-6588-CF7ED7A373B9}"/>
              </a:ext>
            </a:extLst>
          </p:cNvPr>
          <p:cNvSpPr txBox="1"/>
          <p:nvPr/>
        </p:nvSpPr>
        <p:spPr>
          <a:xfrm>
            <a:off x="472557" y="637106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568E1A-BF7C-4B94-5319-F59F8DE10B0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45B7FE68-B711-0384-2960-0015344A56C1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F7A858A-A0DB-12FD-E9CE-1BE251D2BED9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4EACA513-64A7-2B42-6AC6-5655A551D5CB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9F13AF6B-A05B-1235-42A8-D1911C52DF79}"/>
              </a:ext>
            </a:extLst>
          </p:cNvPr>
          <p:cNvSpPr txBox="1">
            <a:spLocks/>
          </p:cNvSpPr>
          <p:nvPr/>
        </p:nvSpPr>
        <p:spPr>
          <a:xfrm>
            <a:off x="284819" y="1406527"/>
            <a:ext cx="2693159" cy="146642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7.25 Działania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w sytuacji nagłej konieczności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F9450608-0FE5-E25F-3912-68AC72C8238B}"/>
              </a:ext>
            </a:extLst>
          </p:cNvPr>
          <p:cNvSpPr txBox="1"/>
          <p:nvPr/>
        </p:nvSpPr>
        <p:spPr>
          <a:xfrm>
            <a:off x="3702214" y="1406526"/>
            <a:ext cx="378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600" b="1" i="0" u="none" strike="noStrike" cap="none" normalizeH="0" baseline="0" dirty="0" bmk="_Toc2898976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7.25 Działania w sytuacji nagłej konieczności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Właściwy Dyspozytor sprawujący operatywne kierownictwo nad ruchem Urządzeń energetycznych w sytuacjach zagrożenia lub awarii ma prawo zaangażować pracowników Zespołów pracowników wykonujących planowe Prace eksploatacyjne w celu: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7063" marR="0" lvl="2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ratowania zdrowia i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  <a:cs typeface="Arial" panose="020B0604020202020204" pitchFamily="34" charset="0"/>
              </a:rPr>
              <a:t>ż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ycia ludzkiego,</a:t>
            </a:r>
            <a:endParaRPr lang="pl-PL" altLang="pl-PL" sz="1600" dirty="0"/>
          </a:p>
          <a:p>
            <a:pPr marL="627063" marR="0" lvl="2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zabezpieczenia Urz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  <a:cs typeface="Arial" panose="020B0604020202020204" pitchFamily="34" charset="0"/>
              </a:rPr>
              <a:t>ą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  <a:cs typeface="Arial" panose="020B0604020202020204" pitchFamily="34" charset="0"/>
              </a:rPr>
              <a:t>ń energetycznych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przed zniszczeniem,</a:t>
            </a:r>
            <a:endParaRPr lang="pl-PL" altLang="pl-PL" sz="1600" dirty="0"/>
          </a:p>
          <a:p>
            <a:pPr marL="627063" marR="0" lvl="2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likwidacji przerwy w dostawie energii elektrycznej.</a:t>
            </a:r>
          </a:p>
          <a:p>
            <a:pPr marL="263525" marR="0" lvl="2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marR="0" lvl="2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6E11B30-0969-2990-8787-3D06BCCD4F61}"/>
              </a:ext>
            </a:extLst>
          </p:cNvPr>
          <p:cNvSpPr txBox="1"/>
          <p:nvPr/>
        </p:nvSpPr>
        <p:spPr>
          <a:xfrm>
            <a:off x="7740001" y="1406526"/>
            <a:ext cx="378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pl-PL" sz="1600" b="1" i="0" u="none" strike="noStrike" cap="none" normalizeH="0" baseline="0" dirty="0" bmk="_Toc28989765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7.25 Działania w sytuacji nagłej konieczności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Właściwy Dyspozytor sprawujący operatywne kierownictwo nad ruchem Urządzeń energetycznych w sytuacjach zagrożenia lub awarii ma prawo zaangażować pracowników Zespołów pracowników wykonujących planowe Prace eksploatacyjne w celu: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627063" marR="0" lvl="2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ratowania zdrowia i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  <a:cs typeface="Arial" panose="020B0604020202020204" pitchFamily="34" charset="0"/>
              </a:rPr>
              <a:t>ż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ycia ludzkiego,</a:t>
            </a:r>
            <a:endParaRPr lang="pl-PL" altLang="pl-PL" sz="1600" dirty="0"/>
          </a:p>
          <a:p>
            <a:pPr marL="627063" marR="0" lvl="2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zabezpieczenia Urz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  <a:cs typeface="Arial" panose="020B0604020202020204" pitchFamily="34" charset="0"/>
              </a:rPr>
              <a:t>ą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dze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  <a:cs typeface="Arial" panose="020B0604020202020204" pitchFamily="34" charset="0"/>
              </a:rPr>
              <a:t>ń energetycznych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przed zniszczeniem,</a:t>
            </a:r>
            <a:endParaRPr lang="pl-PL" altLang="pl-PL" sz="1600" dirty="0"/>
          </a:p>
          <a:p>
            <a:pPr marL="627063" marR="0" lvl="2" indent="-3635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lang="pl-PL" altLang="pl-PL" sz="16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likwidacji przerwy w dostawie energii elektrycznej.</a:t>
            </a:r>
            <a:endParaRPr lang="pl-PL" sz="1600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4D73A576-B687-4F77-F0A9-7936533C6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9448" y="6026327"/>
            <a:ext cx="36675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wyszczególnione w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ppkt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– </a:t>
            </a:r>
            <a:r>
              <a:rPr lang="pl-PL" altLang="pl-PL" sz="12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mogą być wykonywane przez niniejszy Zespół bez polecenia do momentu usunięcia zagrożeń. 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57FD98FF-47D9-1B5C-3D67-8530A05E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04" y="6042942"/>
            <a:ext cx="36675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Prace wyszczególnione w </a:t>
            </a:r>
            <a:r>
              <a:rPr kumimoji="0" lang="pl-PL" altLang="pl-PL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ppkt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 – </a:t>
            </a:r>
            <a:r>
              <a:rPr kumimoji="0" lang="pl-PL" altLang="pl-PL" sz="1200" b="0" i="0" u="sng" strike="noStrike" cap="none" normalizeH="0" baseline="0" dirty="0" err="1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kumimoji="0" lang="pl-PL" altLang="pl-PL" sz="1200" b="0" i="0" u="none" strike="sng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mogą być wykonywane przez niniejszy Zespół bez polecenia do momentu usunięcia zagrożeń. 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11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1"/>
            <a:ext cx="3821523" cy="297705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pl-PL" altLang="pl-PL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.27 Doraźne zespoły naprawcze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Doraźny zespół naprawczy jest Zespołem organizowanym czasowo 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celu przywrócenia zasilania odbiorcom w sytuacjach </a:t>
            </a:r>
            <a:r>
              <a:rPr kumimoji="0" lang="pl-PL" altLang="pl-PL" sz="16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zmasowanych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awarii</a:t>
            </a:r>
            <a:r>
              <a:rPr kumimoji="0" lang="pl-PL" altLang="pl-PL" sz="16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600" b="0" i="0" u="sng" strike="noStrike" cap="none" normalizeH="0" baseline="0" dirty="0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masowych.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Może się składać 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osób różnych komórek organizacyjnych, którzy zostali oddelegowani do pracy na teren, 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którym one wystąpiły.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774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C6CFAD2-084A-0368-C08B-15DA2ACDE30F}"/>
              </a:ext>
            </a:extLst>
          </p:cNvPr>
          <p:cNvSpPr txBox="1">
            <a:spLocks/>
          </p:cNvSpPr>
          <p:nvPr/>
        </p:nvSpPr>
        <p:spPr>
          <a:xfrm>
            <a:off x="252082" y="1620001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 Doraźne zespoły naprawcze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ole tekstowe 63">
            <a:extLst>
              <a:ext uri="{FF2B5EF4-FFF2-40B4-BE49-F238E27FC236}">
                <a16:creationId xmlns:a16="http://schemas.microsoft.com/office/drawing/2014/main" id="{29BC75F2-BD8A-F78A-0A11-D7B6AFEA9094}"/>
              </a:ext>
            </a:extLst>
          </p:cNvPr>
          <p:cNvSpPr txBox="1"/>
          <p:nvPr/>
        </p:nvSpPr>
        <p:spPr>
          <a:xfrm>
            <a:off x="3960000" y="1664677"/>
            <a:ext cx="3568142" cy="357332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pl-PL" altLang="pl-PL" sz="16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.27 Doraźne zespoły naprawcze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Doraźny zespół naprawczy jest Zespołem organizowanym czasowo w celu przywrócenia zasilania odbiorcom w sytuacjach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zmasowanych awarii.</a:t>
            </a:r>
            <a:r>
              <a:rPr kumimoji="0" lang="pl-PL" altLang="pl-PL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Może się składać z osób różnych komórek organizacyjnych</a:t>
            </a:r>
            <a:r>
              <a:rPr kumimoji="0" lang="pl-PL" altLang="pl-PL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którzy zostali oddelegowani do pracy na teren, 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którym one wystąpiły.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45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BE0BC-B7C8-1504-B269-07936C37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EE92F82-74BC-4D0E-9562-DEEA72AE6609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41D2EBEE-9D8E-413F-00EF-7EBDAB63CE25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11D04BD8-0C25-E4E2-7276-6680E27E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D347E7DD-9FBD-3C78-963C-2A98A933E152}"/>
              </a:ext>
            </a:extLst>
          </p:cNvPr>
          <p:cNvSpPr txBox="1"/>
          <p:nvPr/>
        </p:nvSpPr>
        <p:spPr>
          <a:xfrm>
            <a:off x="3545910" y="1611205"/>
            <a:ext cx="3989397" cy="52536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Doraźne zespoły naprawcze mogą być powoływane w sytuacjach zaistnienia lokalnych awarii w ilości wprowadzających zagrożenie przekroczenia dopuszczalnych czasów przerw w dostawie energii elektrycznej dla klientów. Decyzję o konieczności powołania Doraźnych zespołów naprawczych podejmują: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Kierownik Regionu – w przypadku wystąpienia awarii o charakterze lokalnym, jeśli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prace wykonywać będą wyłącznie pracownicy tej Komórki organizacyjnej,</a:t>
            </a:r>
            <a:r>
              <a:rPr kumimoji="0" lang="pl-PL" altLang="pl-PL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Dyrektor Oddziału / Dyrektor ds. Serwisu na wniosek Kierownika Regionu – gdy ze względu na rozmiar awarii wymagane jest zaangażowanie również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pracowników z innych Komórek organizacyjnych Oddziału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744501F-62BC-DCF8-9F30-898F7727EE9E}"/>
              </a:ext>
            </a:extLst>
          </p:cNvPr>
          <p:cNvSpPr txBox="1"/>
          <p:nvPr/>
        </p:nvSpPr>
        <p:spPr>
          <a:xfrm>
            <a:off x="488144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4A4DE7D-DA53-D1B5-050C-82A1038343CB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E46D4C6F-DF74-AFCF-EC10-788831B4A4AA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1F0584F-8995-8CF2-F65B-296CED7C8EE3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B6F0EAEF-50C5-E222-37E4-E29096C9A184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B06921F-E65E-792E-BF32-C591BAC236C8}"/>
              </a:ext>
            </a:extLst>
          </p:cNvPr>
          <p:cNvSpPr txBox="1">
            <a:spLocks/>
          </p:cNvSpPr>
          <p:nvPr/>
        </p:nvSpPr>
        <p:spPr>
          <a:xfrm>
            <a:off x="258024" y="1611205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7.27.1 Powoływanie Doraźnych zespołów naprawczych</a:t>
            </a:r>
            <a:endParaRPr lang="pl-PL" sz="1800" b="1" dirty="0"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5494B0-221D-CDDC-8C8F-2CBF086A3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000" y="185034"/>
            <a:ext cx="54130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ole tekstowe 63">
            <a:extLst>
              <a:ext uri="{FF2B5EF4-FFF2-40B4-BE49-F238E27FC236}">
                <a16:creationId xmlns:a16="http://schemas.microsoft.com/office/drawing/2014/main" id="{D22BE168-2541-2828-807A-E56704B819FD}"/>
              </a:ext>
            </a:extLst>
          </p:cNvPr>
          <p:cNvSpPr txBox="1"/>
          <p:nvPr/>
        </p:nvSpPr>
        <p:spPr>
          <a:xfrm>
            <a:off x="7586073" y="1611206"/>
            <a:ext cx="4050606" cy="512002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Doraźne zespoły naprawcze mogą być powoływane w sytuacjach zaistnienia lokalnych awarii w ilości wprowadzających zagrożenie przekroczenia dopuszczalnych czasów przerw w dostawie energii elektrycznej dla klientów. Decyzję o konieczności powołania Doraźnych zespołów naprawczych podejmują: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Kierownik Regionu – w przypadku wystąpienia awarii o charakterze lokalnym, jeśli prace wykonywać będą wyłącznie pracownicy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</a:t>
            </a:r>
            <a:r>
              <a:rPr kumimoji="0" lang="pl-PL" altLang="pl-PL" sz="1600" b="0" i="0" u="none" strike="sng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kumimoji="0" lang="pl-PL" altLang="pl-PL" sz="1600" b="0" i="0" u="sng" strike="noStrike" cap="none" normalizeH="0" baseline="0" dirty="0" err="1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6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Komórki organizacyjnej</a:t>
            </a:r>
            <a:r>
              <a:rPr lang="pl-PL" altLang="pl-PL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pl-PL" sz="1600" b="0" i="0" u="sng" strike="noStrike" cap="none" normalizeH="0" baseline="0" dirty="0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Regionu</a:t>
            </a:r>
            <a:endParaRPr lang="pl-PL" altLang="pl-PL" sz="800" dirty="0">
              <a:solidFill>
                <a:srgbClr val="8BB626"/>
              </a:solidFill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eriod"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Dyrektor Oddziału / Dyrektor ds. </a:t>
            </a:r>
            <a:r>
              <a:rPr kumimoji="0" lang="pl-PL" altLang="pl-PL" sz="16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Serwisu </a:t>
            </a:r>
            <a:r>
              <a:rPr kumimoji="0" lang="pl-PL" altLang="pl-PL" sz="1600" b="0" i="0" u="sng" strike="noStrike" cap="none" normalizeH="0" baseline="0" dirty="0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Zastępca Dyrektora ds. Serwisu 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wniosek Kierownika Regionu – gdy ze względu na rozmiar awarii wymagane jest zaangażowanie również pracowników z innych Komórek organizacyjnych Oddziału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9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F2E5F-9222-C057-FA9D-6AA958CB5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D2C8CCA-21CD-3F82-1F5A-55C7DDC4788C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DDA656D7-51F1-4D2A-104F-AEBBF6B42E25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FAC4FF6D-F88E-AC24-9F37-0CCE1289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AD9BF87-4A1C-7014-771A-A6C39DA0DFA3}"/>
              </a:ext>
            </a:extLst>
          </p:cNvPr>
          <p:cNvSpPr txBox="1"/>
          <p:nvPr/>
        </p:nvSpPr>
        <p:spPr>
          <a:xfrm>
            <a:off x="551986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DA73A9D-2D39-387E-8DFB-5F3F4707A072}"/>
              </a:ext>
            </a:extLst>
          </p:cNvPr>
          <p:cNvSpPr txBox="1"/>
          <p:nvPr/>
        </p:nvSpPr>
        <p:spPr>
          <a:xfrm>
            <a:off x="3664865" y="1415356"/>
            <a:ext cx="4257567" cy="502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pl-PL" sz="14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Kierownicy Komórek organizacyjnych, którzy delegują swoich pracowników do pracy w celu usuwania awarii w Doraźnych zespołach naprawczych zobowiązani są przesłać do Kierownika Komórki organizacyjnej, na terenie której wykonywana będzie praca, imienny wykaz pracowników z wyszczególnieniem posiadanych przez nich kwalifikacji. Delegowani pracownicy muszą posiadać Świadectwo kwalifikacyjne, a wytypowani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jako Kierujący Zespołem, co najmniej 5 lat doświadczenia zawodowego w zakresie eksploatacji oraz pełnienia tej funkc</a:t>
            </a:r>
            <a:r>
              <a:rPr kumimoji="0" lang="pl-PL" altLang="pl-PL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organizacji. Wykaz sporządza się w formie pisemnej zgodnie 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Załącznikiem nr 4 do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Instrukcji i przekazany za pośrednictwem e-mail, fax lub doręczony bezpośrednio Kierownikowi Komórki organizacyjnej, gdzie będzie organizowana praca. 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350" b="1" kern="1100" dirty="0"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endParaRPr lang="pl-PL" sz="135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8C06294-B276-B803-04DA-C9C33CE1ADB6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2B87F695-7662-EC8A-623D-3934A201687B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744A7C8-3202-67C0-4258-BFDF28B17B4C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41429BF9-1579-5398-D82A-9F85E441DAFB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58BC537-5183-072F-C895-61BDA99B749B}"/>
              </a:ext>
            </a:extLst>
          </p:cNvPr>
          <p:cNvSpPr txBox="1">
            <a:spLocks/>
          </p:cNvSpPr>
          <p:nvPr/>
        </p:nvSpPr>
        <p:spPr>
          <a:xfrm>
            <a:off x="321866" y="1751054"/>
            <a:ext cx="3045570" cy="28433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7.27.2 Delegowanie osób do pracy w Doraźnych zespołach naprawczych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skrócenie okresu doświadczenia z 5 do 3 lat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DC7BFE0-96B8-AA0B-A93F-8626A9B1508F}"/>
              </a:ext>
            </a:extLst>
          </p:cNvPr>
          <p:cNvSpPr txBox="1"/>
          <p:nvPr/>
        </p:nvSpPr>
        <p:spPr>
          <a:xfrm>
            <a:off x="7922432" y="1412174"/>
            <a:ext cx="4269568" cy="502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pl-PL" sz="14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Kierownicy Komórek organizacyjnych, którzy delegują swoich pracowników do pracy w celu usuwania awarii w Doraźnych zespołach naprawczych zobowiązani są przesłać do Kierownika Komórki organizacyjnej, na terenie której wykonywana będzie praca, imienny wykaz pracowników z wyszczególnieniem posiadanych przez nich kwalifikacji. Delegowani pracownicy muszą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posiadać Świadectwo kwalifikacyjne, a wytypowani jako Kierujący Zespołem, co najmniej </a:t>
            </a:r>
            <a:r>
              <a:rPr lang="pl-PL" altLang="pl-PL" sz="1400" u="sng" dirty="0">
                <a:solidFill>
                  <a:srgbClr val="8BB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pl-PL" altLang="pl-PL" sz="14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rgbClr val="8BB62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doświadczenia zawodowego w zakresie eksploatacji oraz pełnienia tej funkcji </a:t>
            </a:r>
            <a:r>
              <a:rPr kumimoji="0" lang="pl-PL" altLang="pl-PL" sz="1400" b="0" i="0" u="none" strike="sng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organizacji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Wykaz 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sporządza się w formie pisemnej zgodnie 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Załącznikiem nr 4 do Instrukcji i przekazany za pośrednictwem e-mail, fax lub doręczony bezpośrednio Kierownikowi Komórki organizacyjnej, gdzie będzie organizowana praca. 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350" b="1" kern="1100" dirty="0"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endParaRPr lang="pl-PL" sz="1350" kern="1100" dirty="0">
              <a:latin typeface="Titillium Web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655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7EE2A-2030-1EE6-28E2-D053B681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0ED31FD-415D-CC21-A3A2-49F0142D146B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6D2C732E-C4F6-788A-B2A8-51EE46621F74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0F1A173-6DE6-0009-6EA7-CCCA684C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CFD14AE9-43FB-61A1-615E-4B4E5E50943D}"/>
              </a:ext>
            </a:extLst>
          </p:cNvPr>
          <p:cNvSpPr txBox="1"/>
          <p:nvPr/>
        </p:nvSpPr>
        <p:spPr>
          <a:xfrm>
            <a:off x="470165" y="635681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E9382E3-57A7-C42A-BA8A-FA99D1AA6074}"/>
              </a:ext>
            </a:extLst>
          </p:cNvPr>
          <p:cNvSpPr txBox="1"/>
          <p:nvPr/>
        </p:nvSpPr>
        <p:spPr>
          <a:xfrm>
            <a:off x="3595360" y="1589982"/>
            <a:ext cx="4042780" cy="527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Skład Doraźnego zespołu naprawczego jest co najmniej dwuosobowy, w którym: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Dopuszczającym może być wyłącznie pracownik danej Komórki organizacyjnej, na terenie której wykonywana będzie praca, posiadający Upoważnienie do wykonywania czynności łączeniowych na danym terenie, w celu przygotowania Strefy pracy,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 startAt="2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Kierującym Zespołem jest pracownikiem danej Komórki organizacyjnej, na terenie której wykonywana będzie praca lub innej Komórki organizacyjnej TAURON Dystrybucja S.A.,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 startAt="3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Skład Zespołów oraz dostępnego sprzętu (podnośniki, dźwigi, koparki itp.) ustala i zatwierdza Kierownik Komórki organizującej prace wg wzoru wskazanego w Załączniku nr 5 do Instrukcji  i przekazuje właściwemu Dyspozytorowi pełniącego funkcję Koordynującego.</a:t>
            </a:r>
          </a:p>
          <a:p>
            <a:pPr>
              <a:lnSpc>
                <a:spcPct val="115000"/>
              </a:lnSpc>
            </a:pPr>
            <a:endParaRPr lang="pl-PL" sz="135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C9A5E8B-5583-417C-55AE-3397907CB34D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98C93DFB-344D-27E8-6EB2-3A374B8F9AB9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76CFCF1-31CD-7E27-73B3-709D42F26B73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9A6E21D4-F210-E0CB-312E-98C8E37113A2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B374D963-649D-0CDC-F2D0-0FD2FD4256BA}"/>
              </a:ext>
            </a:extLst>
          </p:cNvPr>
          <p:cNvSpPr txBox="1">
            <a:spLocks/>
          </p:cNvSpPr>
          <p:nvPr/>
        </p:nvSpPr>
        <p:spPr>
          <a:xfrm>
            <a:off x="321866" y="161504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7.27.2 Delegowanie osób do pracy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w Doraźnych zespołach naprawczych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F451E2A-1ED8-5339-C773-E928C8C546F1}"/>
              </a:ext>
            </a:extLst>
          </p:cNvPr>
          <p:cNvSpPr txBox="1"/>
          <p:nvPr/>
        </p:nvSpPr>
        <p:spPr>
          <a:xfrm>
            <a:off x="7712760" y="1550045"/>
            <a:ext cx="4042780" cy="527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Skład Doraźnego zespołu naprawczego jest co najmniej dwuosobowy, w którym: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Dopuszczającym może być wyłącznie pracownik </a:t>
            </a:r>
            <a:r>
              <a:rPr lang="pl-PL" sz="14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danej Komórki organizacyjnej, na terenie której wykonywana będzie praca, 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posiadający Upoważnienie do wykonywania czynności łączeniowych na danym terenie, </a:t>
            </a:r>
            <a:r>
              <a:rPr lang="pl-PL" sz="14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celu przygotowania Strefy pracy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15000"/>
              </a:lnSpc>
              <a:buFont typeface="+mj-lt"/>
              <a:buAutoNum type="alphaLcPeriod" startAt="2"/>
            </a:pPr>
            <a:r>
              <a:rPr lang="pl-PL" sz="14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Kierującym Zespołem jest pracownikiem danej Komórki organizacyjnej, na terenie której wykonywana będzie praca lub innej Komórki organizacyjnej TAURON Dystrybucja S.A.,</a:t>
            </a:r>
          </a:p>
          <a:p>
            <a:pPr marL="263525" indent="-263525">
              <a:lnSpc>
                <a:spcPct val="115000"/>
              </a:lnSpc>
            </a:pPr>
            <a:r>
              <a:rPr lang="pl-PL" sz="14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b.   Skład Zespołów </a:t>
            </a:r>
            <a:r>
              <a:rPr lang="pl-PL" sz="14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dostępnego sprzętu (podnośniki, dźwigi, koparki itp.) 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ustala i zatwierdza Kierownik Komórki organizującej prace wg wzoru wskazanego w Załączniku nr 5 do Instrukcji  i przekazuje właściwemu Dyspozytorowi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pełniące</a:t>
            </a:r>
            <a:r>
              <a:rPr lang="pl-PL" sz="1400" strike="sngStrike" kern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funkcję Koordynującego.</a:t>
            </a:r>
          </a:p>
          <a:p>
            <a:pPr>
              <a:lnSpc>
                <a:spcPct val="115000"/>
              </a:lnSpc>
            </a:pPr>
            <a:endParaRPr lang="pl-PL" sz="1350" kern="1100" dirty="0">
              <a:latin typeface="Titillium Web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67556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7C968-E0B4-BF7C-D5FD-A61A40BF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F69BD3D-DD8E-D64C-F2B4-88C286A41F96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DAB9C3AF-C96A-DFB2-9987-C0723027666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33EDA17-83CC-497A-F224-88E707B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A543BBD-49F0-32A9-CD7F-B204EDC1C333}"/>
              </a:ext>
            </a:extLst>
          </p:cNvPr>
          <p:cNvSpPr txBox="1"/>
          <p:nvPr/>
        </p:nvSpPr>
        <p:spPr>
          <a:xfrm>
            <a:off x="470165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20FF483-E521-CE6D-F862-97AB610D2A32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A2CA5016-F0BB-A79A-BFB9-D9854A1D6F2A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16E6AE6-D64D-0FC1-48C1-D21203A4F7B1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28AF63F0-D7DA-2236-18C3-1CA2A2124962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33DBF09E-29E1-BC77-2A47-A96B8F88DE3E}"/>
              </a:ext>
            </a:extLst>
          </p:cNvPr>
          <p:cNvSpPr txBox="1">
            <a:spLocks/>
          </p:cNvSpPr>
          <p:nvPr/>
        </p:nvSpPr>
        <p:spPr>
          <a:xfrm>
            <a:off x="226943" y="162248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7.27.2 Delegowanie osób do pracy </a:t>
            </a:r>
            <a:b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w Doraźnych zespołach naprawczych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C44F5B1-933D-0DEB-47F3-BE7D0315618D}"/>
              </a:ext>
            </a:extLst>
          </p:cNvPr>
          <p:cNvSpPr txBox="1"/>
          <p:nvPr/>
        </p:nvSpPr>
        <p:spPr>
          <a:xfrm>
            <a:off x="3893477" y="1622484"/>
            <a:ext cx="37371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Dopuszcza się zmiany w przyjętej organizacji w zakresie: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a.	składu osobowego ustalonych zespołów,</a:t>
            </a:r>
          </a:p>
          <a:p>
            <a:pPr marL="450850" indent="-342900">
              <a:buAutoNum type="alphaLcPeriod" startAt="2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możliwości użycia sprzętu budowlano – montażowego przez Zespół pracowników.</a:t>
            </a:r>
          </a:p>
          <a:p>
            <a:pPr marL="263525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Zmiany w organizacji Zespołów pracowników na wniosek Kierującego Zespołem akceptuje Kierownik odpowiedzialny za ich pracę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przekazuje telefonicznie lub e-mailem Koordynującemu. Powyższe zmiany muszą zostać odnotowane w dziennikach operacyjnych Koordynującego i Dopuszczającego.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FB1D93C-14A9-DD37-6DC4-7C4C9EA7061F}"/>
              </a:ext>
            </a:extLst>
          </p:cNvPr>
          <p:cNvSpPr txBox="1"/>
          <p:nvPr/>
        </p:nvSpPr>
        <p:spPr>
          <a:xfrm>
            <a:off x="7727833" y="1622484"/>
            <a:ext cx="37961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Dopuszcza się zmiany w przyjętej organizacji w zakresie: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342900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a.	składu osobowego ustalonych zespołów,</a:t>
            </a:r>
          </a:p>
          <a:p>
            <a:pPr marL="450850" indent="-342900">
              <a:buAutoNum type="alphaLcPeriod" startAt="2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możliwości użycia sprzętu budowlano – montażowego przez Zespół pracowników.</a:t>
            </a:r>
          </a:p>
          <a:p>
            <a:pPr marL="263525"/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Zmiany w organizacji Zespołów pracowników na wniosek Kierującego Zespołem akceptuje Kierownik odpowiedzialny za ich pracę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i przekazuje telefonicznie lub e-mailem Koordynującemu. </a:t>
            </a:r>
            <a:r>
              <a:rPr lang="pl-PL" sz="16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Powyższe zmiany muszą zostać odnotowane w dziennikach operacyjnych Koordynującego i Dopuszczającego.</a:t>
            </a:r>
          </a:p>
        </p:txBody>
      </p:sp>
    </p:spTree>
    <p:extLst>
      <p:ext uri="{BB962C8B-B14F-4D97-AF65-F5344CB8AC3E}">
        <p14:creationId xmlns:p14="http://schemas.microsoft.com/office/powerpoint/2010/main" val="22116475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60B6C-1C3B-008B-A1A6-765548106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2C00D7E9-CCC1-1DB8-8DD4-1F097A874D2A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A9935BCB-D5BD-98BA-50AF-5925AF7AEBC3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2F0801FE-BDBC-84C3-AC10-A2AAD8B97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D99D8D2A-D0AF-2B08-19F1-EB515846E188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743DE5F-8055-28C7-9FB5-E06217859F06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ED45A59B-8182-038C-D8BC-5C1EDD73BB6B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C05C76C-6D72-7BCA-218B-65313BC6CEC0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1900138D-D3C4-F354-78FD-123FA3D445B1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3966466-F359-5FE4-0E41-4F6C057B48E9}"/>
              </a:ext>
            </a:extLst>
          </p:cNvPr>
          <p:cNvSpPr txBox="1">
            <a:spLocks/>
          </p:cNvSpPr>
          <p:nvPr/>
        </p:nvSpPr>
        <p:spPr>
          <a:xfrm>
            <a:off x="226943" y="1987381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7.27.3 Organizacja pracy Doraźnych zespołów naprawczych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9DC9ABF-91E0-87E7-F069-FF847AFC0B50}"/>
              </a:ext>
            </a:extLst>
          </p:cNvPr>
          <p:cNvSpPr txBox="1"/>
          <p:nvPr/>
        </p:nvSpPr>
        <p:spPr>
          <a:xfrm>
            <a:off x="3893477" y="2000992"/>
            <a:ext cx="37371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7.27.3 Organizacja pracy Doraźnych zespołów naprawczych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l.    Dopuszczający po dopuszczeniu do pracy zawsze wchodzi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skład Doraźnego zespołu naprawczego, 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F51D5A6-57A8-A02D-29BD-CA4C22F14626}"/>
              </a:ext>
            </a:extLst>
          </p:cNvPr>
          <p:cNvSpPr txBox="1"/>
          <p:nvPr/>
        </p:nvSpPr>
        <p:spPr>
          <a:xfrm>
            <a:off x="7783013" y="1987381"/>
            <a:ext cx="37371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7.27.3 Organizacja pracy Doraźnych zespołów naprawczych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indent="-363538"/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l.    Dopuszczający po dopuszczeniu do pracy </a:t>
            </a:r>
            <a:r>
              <a:rPr lang="pl-PL" sz="1600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zawsze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wchodzi</a:t>
            </a:r>
            <a:r>
              <a:rPr lang="pl-PL" sz="16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skład Doraźnego zespołu naprawczego, 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947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484494" y="1519923"/>
            <a:ext cx="4604394" cy="528805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Dopuszcza się wykonywanie następujących prac w sieci WN, SN i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przez Doraźne zespoły naprawcze:</a:t>
            </a:r>
          </a:p>
          <a:p>
            <a:pPr marL="263525" indent="-176213">
              <a:lnSpc>
                <a:spcPct val="115000"/>
              </a:lnSpc>
            </a:pP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szczegółowe oględziny linii napowietrznych WN, SN i 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63525" indent="-176213">
              <a:lnSpc>
                <a:spcPct val="115000"/>
              </a:lnSpc>
            </a:pP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naprawa zerwanych przewodów, mostków, obostrzeń, wymiana izolatorów liniowych, usuwanie zarzutek, drzew i gałęzi leżących na przewodach lub stwarzających zagrożenie w sieci WN, SN i 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63525" indent="-176213">
              <a:lnSpc>
                <a:spcPct val="115000"/>
              </a:lnSpc>
            </a:pP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rozmostkowanie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linii w celu przygotowania Strefy pracy dla wykonania prac naprawczych i 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zamostkowanie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linii po zakończeniu pracy,</a:t>
            </a:r>
          </a:p>
          <a:p>
            <a:pPr marL="263525" indent="-177800">
              <a:lnSpc>
                <a:spcPct val="115000"/>
              </a:lnSpc>
              <a:buAutoNum type="alphaLcPeriod" startAt="4"/>
            </a:pP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wymiana wkładek bezpiecznikowych SN i 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stacjach transformatorowych SN/</a:t>
            </a:r>
            <a:r>
              <a:rPr lang="pl-PL" sz="14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63525" indent="-177800">
              <a:lnSpc>
                <a:spcPct val="115000"/>
              </a:lnSpc>
              <a:buAutoNum type="alphaLcPeriod" startAt="4"/>
            </a:pP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 prace związane z usuwaniem awarii, wykonywane przez osoby upoważnione, określone w instrukcjach eksploatacji (w tym w instrukcjach wykonywania prac, jeżeli są one załącznikami do instrukcji eksploatacji) obowiązujące u Pracodawcy prowadzącego eksploatację, w tym także prac stwarzających możliwość wystąpienia szczególnego zagrożenia dla zdrowia lub życia ludzkiego.</a:t>
            </a: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499456" y="1550045"/>
            <a:ext cx="4141420" cy="453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Dopuszcza się wykonywanie następujących prac w sieci SN i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przez Doraźne zespoły naprawcze: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szczegółowe oględziny linii napowietrznych,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lokalizacja uszkodzeń urządzeń, instalacji i sieci elektroenergetycznych,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rozmostkowanie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linii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w celu przygotowania Strefy pracy dla wykonania prac naprawczych i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zamostkowanie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linii po zakończeniu pracy,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naprawa lub wymiana uszkodzonych mostków oraz wiązałek, czyszczenie i dokręcanie luźnych styków,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naprawa zerwanych przewodów na liniach elektroenergetycznych, jeżeli w miejscu pracy nie występują skrzyżowania z innymi liniami znajdującymi się pod napięciem,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naprawa uszkodzonej mechanicznie izolacji zewnętrznej kabli 0,4kV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E2E77D1-6E8A-A6F6-5091-1EED4C4C7895}"/>
              </a:ext>
            </a:extLst>
          </p:cNvPr>
          <p:cNvSpPr txBox="1">
            <a:spLocks/>
          </p:cNvSpPr>
          <p:nvPr/>
        </p:nvSpPr>
        <p:spPr>
          <a:xfrm>
            <a:off x="199638" y="153893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7.27.4 Wykaz prac realizowanych przez Doraźne zespoły naprawcze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177800" lvl="0" indent="-1778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 na nowo zapisano wykaz prac</a:t>
            </a:r>
          </a:p>
        </p:txBody>
      </p:sp>
    </p:spTree>
    <p:extLst>
      <p:ext uri="{BB962C8B-B14F-4D97-AF65-F5344CB8AC3E}">
        <p14:creationId xmlns:p14="http://schemas.microsoft.com/office/powerpoint/2010/main" val="21724753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671486" y="1868720"/>
            <a:ext cx="3780000" cy="476727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Zabrania się wykonywania </a:t>
            </a:r>
            <a:r>
              <a:rPr lang="pl-PL" sz="14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polecenia pisemnego 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prac przez Doraźne zespoły naprawcze, gdy w strefie założonych uziemień ograniczających Strefę pracy, występują zbliżenia lub skrzyżowania linii </a:t>
            </a:r>
            <a:b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z innymi urządzeniami pozostającymi pod napięciem.</a:t>
            </a:r>
          </a:p>
          <a:p>
            <a:pPr>
              <a:lnSpc>
                <a:spcPct val="115000"/>
              </a:lnSpc>
            </a:pPr>
            <a:endParaRPr lang="pl-PL" sz="1400" b="1" kern="1100" dirty="0">
              <a:latin typeface="Titillium Web" panose="00000300000000000000" pitchFamily="2" charset="-18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74379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596533"/>
            <a:ext cx="3780000" cy="503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usuwanie zarzutek i gałęzi powodujących zwarcia lub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doziemienia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wycinka gałęzi i podrostów drzew i krzewów w pobliżu urządzeń, instalacji i sieci elektroenergetycznych,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wymiana wkładek bezpiecznikowych SN i 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 w stacjach transformatorowych SN/</a:t>
            </a:r>
            <a:r>
              <a:rPr lang="pl-PL" sz="14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usuwanie zacięć w napędach łączników, 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wymiana podstaw bezpiecznikowych w rozdzielniach i złączach kablowych,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podłączenie/odłączenie agregatu,</a:t>
            </a:r>
          </a:p>
          <a:p>
            <a:pPr marL="285750" indent="-285750">
              <a:lnSpc>
                <a:spcPct val="115000"/>
              </a:lnSpc>
              <a:buFont typeface="Titillium Web" panose="00000300000000000000" pitchFamily="2" charset="-18"/>
              <a:buChar char="–"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Zabrania się wykonywania prac przez Doraźne zespoły naprawcze, gdy w strefie założonych uziemień ograniczających Strefę pracy, występują zbliżenia lub skrzyżowania linii z innymi urządzeniami pozostającymi pod napięciem.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B6EC5F1-1E6F-3595-6FFB-3763B5B47A81}"/>
              </a:ext>
            </a:extLst>
          </p:cNvPr>
          <p:cNvSpPr txBox="1">
            <a:spLocks/>
          </p:cNvSpPr>
          <p:nvPr/>
        </p:nvSpPr>
        <p:spPr>
          <a:xfrm>
            <a:off x="225627" y="1644861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7.27.4 Wykaz prac realizowanych przez Doraźne zespoły naprawcze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177800" lvl="0" indent="-17780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 na nowo zapisano wykaz   prac</a:t>
            </a:r>
          </a:p>
        </p:txBody>
      </p:sp>
    </p:spTree>
    <p:extLst>
      <p:ext uri="{BB962C8B-B14F-4D97-AF65-F5344CB8AC3E}">
        <p14:creationId xmlns:p14="http://schemas.microsoft.com/office/powerpoint/2010/main" val="3610661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49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667596" cy="511123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5.	Przy stosowaniu wskaźników napięcia przy urządzeniach powyżej 1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wymaga się użycia rękawic elektroizolacyjnych, chusty trudnopalnej lub kominiarki trudnopalnej chroniącej usta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szyję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uszy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,  i hełmów ochronnych elektroizolacyjnych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twarzy.</a:t>
            </a:r>
          </a:p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6.	Przy stosowaniu wskaźników napięcia przy urządzeniach do 1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wymaga się użycia rękawic skórzanych lub elektroizolacyjnych, chusty trudnopalnej lub kominiarki trudnopalnej chroniącej usta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szyję,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uszy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oraz hełmu elektroizolacyjnego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twarzy. 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F2DEFD20-5671-A089-17A2-C32702812060}"/>
              </a:ext>
            </a:extLst>
          </p:cNvPr>
          <p:cNvSpPr txBox="1">
            <a:spLocks/>
          </p:cNvSpPr>
          <p:nvPr/>
        </p:nvSpPr>
        <p:spPr>
          <a:xfrm>
            <a:off x="321866" y="1645062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7.29.2 Zasady sprawdzania braku napięcia</a:t>
            </a:r>
            <a:endParaRPr lang="pl-PL" sz="1800" b="1" kern="1100" dirty="0">
              <a:latin typeface="Titillium Web" panose="00000300000000000000" pitchFamily="2" charset="-18"/>
            </a:endParaRPr>
          </a:p>
        </p:txBody>
      </p:sp>
      <p:sp>
        <p:nvSpPr>
          <p:cNvPr id="4" name="pole tekstowe 63">
            <a:extLst>
              <a:ext uri="{FF2B5EF4-FFF2-40B4-BE49-F238E27FC236}">
                <a16:creationId xmlns:a16="http://schemas.microsoft.com/office/drawing/2014/main" id="{3BC4CCE1-F649-3CED-977C-8F0BA390B4F3}"/>
              </a:ext>
            </a:extLst>
          </p:cNvPr>
          <p:cNvSpPr txBox="1"/>
          <p:nvPr/>
        </p:nvSpPr>
        <p:spPr>
          <a:xfrm>
            <a:off x="3664866" y="1620000"/>
            <a:ext cx="3780000" cy="511123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5.	Przy stosowaniu wskaźników napięcia przy urządzeniach powyżej 1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wymaga się użycia rękawic elektroizolacyjnych, chusty trudnopalnej lub kominiarki trudnopalnej chroniącej usta i szyję 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i hełmów ochronnych elektroizolacyjnych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twarzy.</a:t>
            </a:r>
          </a:p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6.	Przy stosowaniu wskaźników napięcia przy urządzeniach do 1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wymaga się użycia rękawic skórzanych lub elektroizolacyjnych, chusty trudnopalnej lub kominiarki trudnopalnej chroniącej usta i szyję, oraz hełmu elektroizolacyjnego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twarzy. </a:t>
            </a:r>
          </a:p>
        </p:txBody>
      </p:sp>
    </p:spTree>
    <p:extLst>
      <p:ext uri="{BB962C8B-B14F-4D97-AF65-F5344CB8AC3E}">
        <p14:creationId xmlns:p14="http://schemas.microsoft.com/office/powerpoint/2010/main" val="338811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E47A8-F0EF-C1C1-0AAE-6DFF6970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FA7889C-7A29-ACE9-9579-F436023D2EB2}"/>
              </a:ext>
            </a:extLst>
          </p:cNvPr>
          <p:cNvSpPr/>
          <p:nvPr/>
        </p:nvSpPr>
        <p:spPr>
          <a:xfrm>
            <a:off x="0" y="635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52C01E6A-87B3-57F6-D6BE-2C13B8F186E8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C371B4F-2512-94E5-5CCC-F5C8AB9A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8529307B-8748-C1AF-5B0C-46690C47530D}"/>
              </a:ext>
            </a:extLst>
          </p:cNvPr>
          <p:cNvSpPr txBox="1"/>
          <p:nvPr/>
        </p:nvSpPr>
        <p:spPr>
          <a:xfrm>
            <a:off x="7740000" y="1620000"/>
            <a:ext cx="3780000" cy="39540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Dopuszczający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osoba upoważniona, wyznaczona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imiennie lub stanowiskiem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przez Poleceniodawcę i upoważniona przez Pracodawcę do wykonywania czynności związanych z dopuszczeniem do prac eksploatacyjnych w zakresie przygotowania, przekazania i likwidacji Strefy pracy oraz zakończenia pracy, posiadająca ważne Świadectwo kwalifikacyjne na stanowisku eksploatacji.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C30364D-BB0A-0D35-7291-791D587393F4}"/>
              </a:ext>
            </a:extLst>
          </p:cNvPr>
          <p:cNvSpPr txBox="1"/>
          <p:nvPr/>
        </p:nvSpPr>
        <p:spPr>
          <a:xfrm>
            <a:off x="392201" y="6374941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892384D-CF6B-DEB5-6FDC-7956B9EAB133}"/>
              </a:ext>
            </a:extLst>
          </p:cNvPr>
          <p:cNvSpPr txBox="1"/>
          <p:nvPr/>
        </p:nvSpPr>
        <p:spPr>
          <a:xfrm>
            <a:off x="3832939" y="1620000"/>
            <a:ext cx="3780000" cy="3749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Dopuszczający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osoba upoważniona, wyznaczona imiennie lub stanowiskiem przez Poleceniodawcę i upoważniona przez Pracodawcę do wykonywania czynności związanych z dopuszczeniem do prac eksploatacyjnych w zakresie przygotowania, przekazania i likwidacji Strefy pracy oraz zakończenia pracy, posiadająca ważne Świadectwo kwalifikacyjne na stanowisku eksploatacji.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pl-PL" sz="16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D2E383C-8AF3-F34F-C817-9A66E756AF6C}"/>
              </a:ext>
            </a:extLst>
          </p:cNvPr>
          <p:cNvSpPr txBox="1">
            <a:spLocks/>
          </p:cNvSpPr>
          <p:nvPr/>
        </p:nvSpPr>
        <p:spPr>
          <a:xfrm>
            <a:off x="321866" y="1620010"/>
            <a:ext cx="3138884" cy="285674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dostosowano do definicji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Rozporządzenia Ministra Energii w sprawie BHP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 urządzeniach energetycznych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F294EF6-F49B-9ECB-0B67-CE6FE8C7B394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549B16C3-0354-6761-2D63-DE36875ED03D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04229F8-BFD1-F181-D210-78180ABE1F10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>
            <a:extLst>
              <a:ext uri="{FF2B5EF4-FFF2-40B4-BE49-F238E27FC236}">
                <a16:creationId xmlns:a16="http://schemas.microsoft.com/office/drawing/2014/main" id="{3DC587B1-F106-2AB8-293B-C7DD54B03EA3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</p:spTree>
    <p:extLst>
      <p:ext uri="{BB962C8B-B14F-4D97-AF65-F5344CB8AC3E}">
        <p14:creationId xmlns:p14="http://schemas.microsoft.com/office/powerpoint/2010/main" val="734196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0AD08-63F1-A86B-A267-A5A57640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A4B4B24C-64AD-4012-F2D4-1EE86B79032F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B427BB64-A38C-3534-B464-D6EFBAD327B5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0436C52C-670D-9763-7ABD-540D1325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E115265-3C72-D6C1-8950-6C795EFC4D91}"/>
              </a:ext>
            </a:extLst>
          </p:cNvPr>
          <p:cNvSpPr txBox="1"/>
          <p:nvPr/>
        </p:nvSpPr>
        <p:spPr>
          <a:xfrm>
            <a:off x="470165" y="635836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8BED36-81B4-8767-AA30-00FB19FEFFD8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F08E7A92-9309-B999-7D2B-5CC0FE0A1786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FF71334-071B-A414-6ED0-22C5AE5CF6A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541E0D5C-E945-6CDC-961F-A9D8D72B1946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9E1D3B3F-4D4B-3523-FFD0-FAB7B575D324}"/>
              </a:ext>
            </a:extLst>
          </p:cNvPr>
          <p:cNvSpPr txBox="1">
            <a:spLocks/>
          </p:cNvSpPr>
          <p:nvPr/>
        </p:nvSpPr>
        <p:spPr>
          <a:xfrm>
            <a:off x="162081" y="153893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7.30.1 Uzgadnianie faz po stronie pierwotnej</a:t>
            </a:r>
            <a:endParaRPr lang="pl-PL" sz="1800" b="1" kern="1100" dirty="0">
              <a:latin typeface="Titillium Web" panose="00000300000000000000" pitchFamily="2" charset="-18"/>
            </a:endParaRPr>
          </a:p>
        </p:txBody>
      </p:sp>
      <p:sp>
        <p:nvSpPr>
          <p:cNvPr id="4" name="pole tekstowe 63">
            <a:extLst>
              <a:ext uri="{FF2B5EF4-FFF2-40B4-BE49-F238E27FC236}">
                <a16:creationId xmlns:a16="http://schemas.microsoft.com/office/drawing/2014/main" id="{4D605F7A-4933-AA52-F43C-D44A9D3DFE75}"/>
              </a:ext>
            </a:extLst>
          </p:cNvPr>
          <p:cNvSpPr txBox="1"/>
          <p:nvPr/>
        </p:nvSpPr>
        <p:spPr>
          <a:xfrm>
            <a:off x="3720046" y="1620000"/>
            <a:ext cx="3780000" cy="511123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4.	Uzgadnianie faz przy Urządzeniach elektrycznych należy wykonywać dwuosobowo używając rękawic elektroizolacyjnych i hełmu ochronnego elektroizolacyjnego </a:t>
            </a:r>
          </a:p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  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 oraz chusty lub kominiarki trudnopalne chroniące szyję i usta.</a:t>
            </a:r>
          </a:p>
        </p:txBody>
      </p:sp>
      <p:sp>
        <p:nvSpPr>
          <p:cNvPr id="2" name="pole tekstowe 63">
            <a:extLst>
              <a:ext uri="{FF2B5EF4-FFF2-40B4-BE49-F238E27FC236}">
                <a16:creationId xmlns:a16="http://schemas.microsoft.com/office/drawing/2014/main" id="{A2915BB3-70A1-31E9-9481-DB0CCE4D38DC}"/>
              </a:ext>
            </a:extLst>
          </p:cNvPr>
          <p:cNvSpPr txBox="1"/>
          <p:nvPr/>
        </p:nvSpPr>
        <p:spPr>
          <a:xfrm>
            <a:off x="7592433" y="1620001"/>
            <a:ext cx="3780000" cy="282674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4.	Uzgadnianie faz przy Urządzeniach elektrycznych należy wykonywać dwuosobowo używając rękawic elektroizolacyjnych i hełmu ochronnego elektroizolacyjnego </a:t>
            </a:r>
          </a:p>
          <a:p>
            <a:pPr marL="263525" indent="-263525"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   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 oraz chusty </a:t>
            </a:r>
            <a:r>
              <a:rPr lang="pl-PL" sz="16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trudnoplanej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lub kominiarki trudnopalne chroniące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, szyję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uszy.</a:t>
            </a:r>
          </a:p>
        </p:txBody>
      </p:sp>
    </p:spTree>
    <p:extLst>
      <p:ext uri="{BB962C8B-B14F-4D97-AF65-F5344CB8AC3E}">
        <p14:creationId xmlns:p14="http://schemas.microsoft.com/office/powerpoint/2010/main" val="1006327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1371-C983-4062-16D7-F3C0CA14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D9FF904-2C2C-3483-317D-0130B3FA5A64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2630B3BE-E452-8C6D-E4D4-EF384AD145D6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51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6AF0DA1-E471-E369-40DA-0E798683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292D418-6E85-42CE-A834-0DBFCF01B1B2}"/>
              </a:ext>
            </a:extLst>
          </p:cNvPr>
          <p:cNvSpPr txBox="1"/>
          <p:nvPr/>
        </p:nvSpPr>
        <p:spPr>
          <a:xfrm>
            <a:off x="470165" y="63647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4ADD092-2547-B063-D5C6-972858AE6E8F}"/>
              </a:ext>
            </a:extLst>
          </p:cNvPr>
          <p:cNvSpPr txBox="1"/>
          <p:nvPr/>
        </p:nvSpPr>
        <p:spPr>
          <a:xfrm>
            <a:off x="3594378" y="1344343"/>
            <a:ext cx="4145621" cy="539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Zaleca się przeprowadzanie pomiaru przy użyciu kamery termowizyjnej lub wskaźnika pirometrycznego (bezdotykowego). Inne technologie mogą być stosowane jedynie po opracowaniu i zatwierdzeniu do stosowania instrukcji stanowiskowej.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Przyrządy pomiarowe muszą być sprawne o nieuszkodzonej izolacji. Przy wykonywaniu pomiaru należy stosować skórzane rękawice oraz hełm ochronny elektroizolacyjny z </a:t>
            </a:r>
            <a:r>
              <a:rPr lang="pl-PL" sz="1600" kern="1100" dirty="0" err="1"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 osłoną twarzy. </a:t>
            </a:r>
          </a:p>
          <a:p>
            <a:pPr>
              <a:lnSpc>
                <a:spcPct val="115000"/>
              </a:lnSpc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Zabronione jest wykonywanie pomiaru amperomierzem cęgowym w przypadku uszkodzonych aparatów, końcówek, izolacji żył podpiętego kabla, na którym ma być wykonywany pomiar.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0E7CB6-183F-316E-B77B-86D73CDD92AD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D6E1C961-5D74-2FE2-ED3A-7A017A6809D2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FA6B47B-33C1-3B11-6BE0-BA2858CFE95B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1667DF47-4319-5854-56D0-C8F6DE52B5F2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8129B567-6358-02DD-0DB3-39A284DF48BB}"/>
              </a:ext>
            </a:extLst>
          </p:cNvPr>
          <p:cNvSpPr txBox="1">
            <a:spLocks/>
          </p:cNvSpPr>
          <p:nvPr/>
        </p:nvSpPr>
        <p:spPr>
          <a:xfrm>
            <a:off x="162081" y="1590815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7.31.2 Osłanianie części pod napięciem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usunięto ostatni akapit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 w instrukcji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657DF7-D850-EA8A-0278-EDC1A84AD2C5}"/>
              </a:ext>
            </a:extLst>
          </p:cNvPr>
          <p:cNvSpPr txBox="1"/>
          <p:nvPr/>
        </p:nvSpPr>
        <p:spPr>
          <a:xfrm>
            <a:off x="7739999" y="1344343"/>
            <a:ext cx="4145621" cy="539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  <a:p>
            <a:pPr>
              <a:lnSpc>
                <a:spcPct val="115000"/>
              </a:lnSpc>
            </a:pP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Zaleca się przeprowadzanie pomiaru przy użyciu kamery termowizyjnej lub wskaźnika pirometrycznego (bezdotykowego). Inne technologie mogą być stosowane jedynie po opracowaniu i zatwierdzeniu do stosowania instrukcji stanowiskowej.</a:t>
            </a:r>
          </a:p>
          <a:p>
            <a:pPr>
              <a:lnSpc>
                <a:spcPct val="115000"/>
              </a:lnSpc>
            </a:pP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Przyrządy pomiarowe muszą być sprawne o nieuszkodzonej izolacji. Przy wykonywaniu pomiaru należy stosować skórzane rękawice oraz hełm ochronny elektroizolacyjny z </a:t>
            </a:r>
            <a:r>
              <a:rPr lang="pl-PL" sz="1600" strike="sngStrike" kern="1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przeciwłukową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osłoną twarzy. </a:t>
            </a:r>
          </a:p>
          <a:p>
            <a:pPr>
              <a:lnSpc>
                <a:spcPct val="115000"/>
              </a:lnSpc>
            </a:pP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Zabronione jest wykonywanie pomiaru amperomierzem cęgowym w przypadku uszkodzonych aparatów, końcówek, izolacji żył podpiętego kabla, na którym ma być wykonywany pomiar.</a:t>
            </a:r>
          </a:p>
          <a:p>
            <a:pPr>
              <a:lnSpc>
                <a:spcPct val="115000"/>
              </a:lnSpc>
            </a:pPr>
            <a:endParaRPr lang="pl-PL" sz="1400" kern="1100" dirty="0">
              <a:latin typeface="Titillium Web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355715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52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EC2AB591-8235-1CB5-49A1-230B52C93054}"/>
              </a:ext>
            </a:extLst>
          </p:cNvPr>
          <p:cNvSpPr txBox="1">
            <a:spLocks/>
          </p:cNvSpPr>
          <p:nvPr/>
        </p:nvSpPr>
        <p:spPr>
          <a:xfrm>
            <a:off x="123568" y="1878913"/>
            <a:ext cx="3222229" cy="414500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1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kern="1100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Polecenie pisemne wykonania pracy str. 1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2400" b="1" kern="1100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doprecyzowano pkt 2 – Strefa Pracy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dodano przypis do Koordynatora – indeks nr 1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zmieniono opis pod Dopuszczającym 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wykreślono nr telefonu do Dopuszczającego</a:t>
            </a: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0E4BD95-23CA-8338-645A-8648F9B8ABA6}"/>
              </a:ext>
            </a:extLst>
          </p:cNvPr>
          <p:cNvSpPr/>
          <p:nvPr/>
        </p:nvSpPr>
        <p:spPr>
          <a:xfrm>
            <a:off x="10766258" y="284237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B259C008-7259-7A38-6373-76EBBEF3305E}"/>
              </a:ext>
            </a:extLst>
          </p:cNvPr>
          <p:cNvSpPr txBox="1"/>
          <p:nvPr/>
        </p:nvSpPr>
        <p:spPr>
          <a:xfrm>
            <a:off x="10642925" y="489063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838CCDA-3DD9-0871-B10E-05377BC4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164" y="204637"/>
            <a:ext cx="4669990" cy="65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F1168-2D5F-0CAF-BE1C-70E80CE71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ECE6039E-F634-EBD2-D083-771047F1028D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0054FC43-7869-9627-59FA-10F827D24E91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53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B5F9AF7D-59F0-A283-A7F6-48F1BCD17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8B505B4-CAAE-C6F4-D4B5-694BECFCC32D}"/>
              </a:ext>
            </a:extLst>
          </p:cNvPr>
          <p:cNvSpPr txBox="1"/>
          <p:nvPr/>
        </p:nvSpPr>
        <p:spPr>
          <a:xfrm>
            <a:off x="496070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6A7D269-1D15-9412-C39B-88F035FEEA97}"/>
              </a:ext>
            </a:extLst>
          </p:cNvPr>
          <p:cNvSpPr txBox="1">
            <a:spLocks/>
          </p:cNvSpPr>
          <p:nvPr/>
        </p:nvSpPr>
        <p:spPr>
          <a:xfrm>
            <a:off x="113470" y="1878914"/>
            <a:ext cx="3191961" cy="294073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1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kern="1100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Polecenie pisemne wykonania pracy str. 2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2400" b="1" kern="1100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doprecyzowano przypis 1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0850" lvl="0" indent="-2730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gdy w procesie pracy nie występuje – należy wpisać: „</a:t>
            </a: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nie wyznacza się”</a:t>
            </a:r>
            <a:endParaRPr lang="pl-PL" sz="1200" b="1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E6BA770-3173-CD9B-B3E3-BF1A052838D7}"/>
              </a:ext>
            </a:extLst>
          </p:cNvPr>
          <p:cNvSpPr/>
          <p:nvPr/>
        </p:nvSpPr>
        <p:spPr>
          <a:xfrm>
            <a:off x="10935847" y="91352"/>
            <a:ext cx="929063" cy="834433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D9524AF0-DDBA-94AF-4036-CD05E9B9A53C}"/>
              </a:ext>
            </a:extLst>
          </p:cNvPr>
          <p:cNvSpPr txBox="1"/>
          <p:nvPr/>
        </p:nvSpPr>
        <p:spPr>
          <a:xfrm>
            <a:off x="11034584" y="204637"/>
            <a:ext cx="7315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E4A50D37-F447-E63A-B6DD-BE89898D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253" y="1039070"/>
            <a:ext cx="7947677" cy="55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01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DC908-DFE7-611E-94E8-4B7830C5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38E55D4-B9F3-75E1-54B4-B1E404EC2792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AE7761DB-5FFA-82BE-39C7-D4F6530BFB68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47832C0D-5E77-C1C6-0F8E-9C2DCA2D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43283C65-D096-DCA1-68C4-143D7C4C634A}"/>
              </a:ext>
            </a:extLst>
          </p:cNvPr>
          <p:cNvSpPr txBox="1"/>
          <p:nvPr/>
        </p:nvSpPr>
        <p:spPr>
          <a:xfrm>
            <a:off x="470165" y="635681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063FFFF-B689-88A8-8A83-D749A2A1CD98}"/>
              </a:ext>
            </a:extLst>
          </p:cNvPr>
          <p:cNvSpPr txBox="1">
            <a:spLocks/>
          </p:cNvSpPr>
          <p:nvPr/>
        </p:nvSpPr>
        <p:spPr>
          <a:xfrm>
            <a:off x="226943" y="1878914"/>
            <a:ext cx="3045570" cy="28428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4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179388" lvl="0" indent="-179388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- zmieniono wymagany staż z 5 lat na 3 lata</a:t>
            </a: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C86867BC-5098-8EF6-86DE-7CF375BE4B7A}"/>
              </a:ext>
            </a:extLst>
          </p:cNvPr>
          <p:cNvSpPr/>
          <p:nvPr/>
        </p:nvSpPr>
        <p:spPr>
          <a:xfrm>
            <a:off x="10121983" y="216709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025D3AC7-1BC3-0FB2-430F-2DD5C55EDF93}"/>
              </a:ext>
            </a:extLst>
          </p:cNvPr>
          <p:cNvSpPr txBox="1"/>
          <p:nvPr/>
        </p:nvSpPr>
        <p:spPr>
          <a:xfrm>
            <a:off x="10040739" y="46435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27CE28-1707-53DC-0E05-B48E6FA03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205" y="1377051"/>
            <a:ext cx="7557938" cy="40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0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E3CCE-F270-2B3D-92C4-1D83E17A1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CEDC02DF-8E55-2B7B-752C-8107CB658DC1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9501585F-B99B-EE86-6C56-FF0473112EC2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55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A748BA0-24CD-BB6A-144A-EA54599C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2E1574D7-5200-7EE7-3130-5AA140D482E9}"/>
              </a:ext>
            </a:extLst>
          </p:cNvPr>
          <p:cNvSpPr txBox="1"/>
          <p:nvPr/>
        </p:nvSpPr>
        <p:spPr>
          <a:xfrm>
            <a:off x="517704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85C18898-C626-A841-1B36-409B57F8D91C}"/>
              </a:ext>
            </a:extLst>
          </p:cNvPr>
          <p:cNvSpPr txBox="1">
            <a:spLocks/>
          </p:cNvSpPr>
          <p:nvPr/>
        </p:nvSpPr>
        <p:spPr>
          <a:xfrm>
            <a:off x="226943" y="1878913"/>
            <a:ext cx="3045570" cy="3397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5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zamieniono kolejność Dopuszczającego </a:t>
            </a:r>
            <a:b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z Kierującym Zespołem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dopisano liczbę do Członków Zespołu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wykreślono kolumnę </a:t>
            </a:r>
            <a:b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7 i 8 tj. rodzaj i typ sprzętu oraz uwagi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4DE2AD2-E0BD-2649-9881-61E531EB93A9}"/>
              </a:ext>
            </a:extLst>
          </p:cNvPr>
          <p:cNvSpPr/>
          <p:nvPr/>
        </p:nvSpPr>
        <p:spPr>
          <a:xfrm>
            <a:off x="10121983" y="216709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B4AD9F1D-3645-E514-9952-CC4EF7653EDD}"/>
              </a:ext>
            </a:extLst>
          </p:cNvPr>
          <p:cNvSpPr txBox="1"/>
          <p:nvPr/>
        </p:nvSpPr>
        <p:spPr>
          <a:xfrm>
            <a:off x="10040739" y="46435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E8C785-83CA-B581-CDA0-7964EFE7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80" y="1538177"/>
            <a:ext cx="6949303" cy="44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1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A550-027C-F3F0-A94B-3410B9EF5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931CF61-931F-A668-30EA-947AFBA41F25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0C185AEB-4995-41D4-1025-2A6715866FB0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56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D825B1F3-85C0-4839-EAF5-0E70C4F65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8B393473-A23D-BA5C-E0CF-2EE4375430A0}"/>
              </a:ext>
            </a:extLst>
          </p:cNvPr>
          <p:cNvSpPr txBox="1"/>
          <p:nvPr/>
        </p:nvSpPr>
        <p:spPr>
          <a:xfrm>
            <a:off x="470165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A97DE12-4940-17CF-2375-2F52BB3585C4}"/>
              </a:ext>
            </a:extLst>
          </p:cNvPr>
          <p:cNvSpPr txBox="1">
            <a:spLocks/>
          </p:cNvSpPr>
          <p:nvPr/>
        </p:nvSpPr>
        <p:spPr>
          <a:xfrm>
            <a:off x="226943" y="1878913"/>
            <a:ext cx="3045570" cy="3397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7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dopisano wymaganie – </a:t>
            </a:r>
            <a:r>
              <a:rPr lang="pl-PL" sz="18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NIP</a:t>
            </a: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 – dla Zgłaszającego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doprecyzowano format daty (</a:t>
            </a:r>
            <a:r>
              <a:rPr lang="pl-PL" sz="18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pl-PL" sz="18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-mm-</a:t>
            </a:r>
            <a:r>
              <a:rPr lang="pl-PL" sz="1800" kern="1100" dirty="0" err="1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rrrr</a:t>
            </a: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) pod opisem data ważności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541C20-6DE2-58CB-1140-465179A7C9D8}"/>
              </a:ext>
            </a:extLst>
          </p:cNvPr>
          <p:cNvSpPr/>
          <p:nvPr/>
        </p:nvSpPr>
        <p:spPr>
          <a:xfrm>
            <a:off x="10121983" y="216709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BBA5C5F6-0D09-9521-0E44-531212BEAB92}"/>
              </a:ext>
            </a:extLst>
          </p:cNvPr>
          <p:cNvSpPr txBox="1"/>
          <p:nvPr/>
        </p:nvSpPr>
        <p:spPr>
          <a:xfrm>
            <a:off x="10040739" y="46435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4FC9A0D-BF1A-BA7E-7987-93239B89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164" y="375146"/>
            <a:ext cx="4546491" cy="62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6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3DCE4-5B62-286B-2184-D71A7E340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F0FC7262-8B5D-8E1C-16FF-DE448B6FC49E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06EBA47A-EE99-CAFD-1E54-1766AD53702A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57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EED53904-3E33-9F96-92DD-4271DD655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FCA87F0D-9206-8489-5863-6AA05CD4E582}"/>
              </a:ext>
            </a:extLst>
          </p:cNvPr>
          <p:cNvSpPr txBox="1"/>
          <p:nvPr/>
        </p:nvSpPr>
        <p:spPr>
          <a:xfrm>
            <a:off x="470165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92A4F87-CD7F-4DB3-FA65-D2619F7EF57E}"/>
              </a:ext>
            </a:extLst>
          </p:cNvPr>
          <p:cNvSpPr txBox="1">
            <a:spLocks/>
          </p:cNvSpPr>
          <p:nvPr/>
        </p:nvSpPr>
        <p:spPr>
          <a:xfrm>
            <a:off x="226943" y="1878913"/>
            <a:ext cx="3045570" cy="3397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7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kern="1100" dirty="0">
                <a:solidFill>
                  <a:srgbClr val="8BB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dodano klauzulę RODO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B6B25476-97D2-2794-F3FF-9B7704FF03AB}"/>
              </a:ext>
            </a:extLst>
          </p:cNvPr>
          <p:cNvSpPr/>
          <p:nvPr/>
        </p:nvSpPr>
        <p:spPr>
          <a:xfrm>
            <a:off x="10121983" y="216709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DEB13FC1-20E5-BB05-4D4E-1C57EDF306CF}"/>
              </a:ext>
            </a:extLst>
          </p:cNvPr>
          <p:cNvSpPr txBox="1"/>
          <p:nvPr/>
        </p:nvSpPr>
        <p:spPr>
          <a:xfrm>
            <a:off x="10040739" y="46435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C1E1069-0C80-6432-CA75-D10CB70FA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80" y="88900"/>
            <a:ext cx="4314439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0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35DB-036F-364B-2002-C0A2CF2E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9AD69811-2C3B-EF5C-472F-9097C0C4981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F0167D7E-AD6E-530A-6C06-9D378BEC54F5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58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C52696B1-6D54-B2C7-126B-6CBEA7EE2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59E3A61-205F-A161-3E7F-A4E917D9302B}"/>
              </a:ext>
            </a:extLst>
          </p:cNvPr>
          <p:cNvSpPr txBox="1"/>
          <p:nvPr/>
        </p:nvSpPr>
        <p:spPr>
          <a:xfrm>
            <a:off x="470165" y="635836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FE5C7108-20D1-610D-EB0A-3D263C1320B9}"/>
              </a:ext>
            </a:extLst>
          </p:cNvPr>
          <p:cNvSpPr txBox="1">
            <a:spLocks/>
          </p:cNvSpPr>
          <p:nvPr/>
        </p:nvSpPr>
        <p:spPr>
          <a:xfrm>
            <a:off x="226943" y="1878913"/>
            <a:ext cx="3045570" cy="3397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8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wykreślono podpis Poleceniodawcy – zastąpiono podpisem zgłaszającego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usunięto przypis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endParaRPr lang="pl-PL" sz="14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B293FF7-FC8D-7957-6E10-E7E76FDAC529}"/>
              </a:ext>
            </a:extLst>
          </p:cNvPr>
          <p:cNvSpPr/>
          <p:nvPr/>
        </p:nvSpPr>
        <p:spPr>
          <a:xfrm>
            <a:off x="10121983" y="216709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8AE4110E-149F-4E0A-5456-1A19996A248C}"/>
              </a:ext>
            </a:extLst>
          </p:cNvPr>
          <p:cNvSpPr txBox="1"/>
          <p:nvPr/>
        </p:nvSpPr>
        <p:spPr>
          <a:xfrm>
            <a:off x="10040739" y="46435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3191FD8-119A-C5FA-87DC-47A6D92BD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336" y="315097"/>
            <a:ext cx="4279500" cy="6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961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EEAE3-4FDF-A880-B158-74C7AEF1C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1899E18-B022-15D3-E16F-50814C14A2B9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D2E50C4B-9181-D957-BC30-EBBB4557C080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59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13F28DAB-8F2B-4A74-7944-2D9F142C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99F63C55-E34C-FE3D-5DEC-C2F8B66D8C23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207A96F-BFDA-F473-E4D9-AACCD131364D}"/>
              </a:ext>
            </a:extLst>
          </p:cNvPr>
          <p:cNvSpPr txBox="1">
            <a:spLocks/>
          </p:cNvSpPr>
          <p:nvPr/>
        </p:nvSpPr>
        <p:spPr>
          <a:xfrm>
            <a:off x="226943" y="1866709"/>
            <a:ext cx="3045570" cy="339742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Załącznik nr 10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wykreślono poz. 21 i 24</a:t>
            </a:r>
          </a:p>
          <a:p>
            <a:pPr marL="285750" lvl="0" indent="-285750" algn="l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pl-PL" sz="1800" kern="1100" dirty="0">
                <a:latin typeface="Arial" panose="020B0604020202020204" pitchFamily="34" charset="0"/>
                <a:cs typeface="Arial" panose="020B0604020202020204" pitchFamily="34" charset="0"/>
              </a:rPr>
              <a:t>poz. 23 rękawice elektroizolacyjne podzielono: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1800" kern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0" indent="-2730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podlegają badaniom okresowym (kl. 1, 2, 3)</a:t>
            </a:r>
          </a:p>
          <a:p>
            <a:pPr marL="539750" lvl="0" indent="-2730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pl-PL" sz="1400" kern="1100" dirty="0">
                <a:latin typeface="Arial" panose="020B0604020202020204" pitchFamily="34" charset="0"/>
                <a:cs typeface="Arial" panose="020B0604020202020204" pitchFamily="34" charset="0"/>
              </a:rPr>
              <a:t>nie podlegają badaniom okresowym (kl. 0, 00)</a:t>
            </a:r>
            <a:endParaRPr lang="pl-PL" sz="1100" kern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9275D81-CD52-9BA7-2E48-919DDD6C1DFB}"/>
              </a:ext>
            </a:extLst>
          </p:cNvPr>
          <p:cNvSpPr/>
          <p:nvPr/>
        </p:nvSpPr>
        <p:spPr>
          <a:xfrm>
            <a:off x="10121983" y="216709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2">
            <a:extLst>
              <a:ext uri="{FF2B5EF4-FFF2-40B4-BE49-F238E27FC236}">
                <a16:creationId xmlns:a16="http://schemas.microsoft.com/office/drawing/2014/main" id="{2D9618D4-E755-9843-76AE-B037294103B0}"/>
              </a:ext>
            </a:extLst>
          </p:cNvPr>
          <p:cNvSpPr txBox="1"/>
          <p:nvPr/>
        </p:nvSpPr>
        <p:spPr>
          <a:xfrm>
            <a:off x="10040739" y="46435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A2602FD-3947-CA5C-4C82-5652B7399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74" y="417040"/>
            <a:ext cx="4869986" cy="60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56680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20000"/>
            <a:ext cx="3780000" cy="291442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Doraźny zespół naprawczy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zespół składający się z pracowników różnych komórek organizacyjnych, którzy zostali oddelegowani do pracy na teren, </a:t>
            </a:r>
            <a:b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którym wystąpiły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zmasowane 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awarie </a:t>
            </a:r>
            <a:r>
              <a:rPr lang="pl-PL" sz="1600" kern="11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masowe sieci elektroenergetycznej lub charakter awarii i uszkodzeń wykraczają poza możliwości usunięcia ich przez Jednostkę Terenową.</a:t>
            </a:r>
            <a:endParaRPr lang="pl-PL" sz="1600" dirty="0">
              <a:solidFill>
                <a:schemeClr val="accent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70165" y="63647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809330" y="1661850"/>
            <a:ext cx="3780000" cy="176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cs typeface="Arial" panose="020B0604020202020204" pitchFamily="34" charset="0"/>
              </a:rPr>
              <a:t>Doraźny zespół naprawczy </a:t>
            </a: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– zespół składający się z pracowników różnych komórek organizacyjnych, którzy zostali oddelegowani do pracy na teren, </a:t>
            </a:r>
            <a:b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kern="1100" dirty="0">
                <a:latin typeface="Arial" panose="020B0604020202020204" pitchFamily="34" charset="0"/>
                <a:cs typeface="Arial" panose="020B0604020202020204" pitchFamily="34" charset="0"/>
              </a:rPr>
              <a:t>w którym wystąpiły zmasowane awarie sieci elektroenergetycznej.  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0024191F-A75E-107D-F41A-075AB503F9E6}"/>
              </a:ext>
            </a:extLst>
          </p:cNvPr>
          <p:cNvSpPr txBox="1">
            <a:spLocks/>
          </p:cNvSpPr>
          <p:nvPr/>
        </p:nvSpPr>
        <p:spPr>
          <a:xfrm>
            <a:off x="260616" y="1676303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C806337-FCF4-B4A9-75F4-F043581B4F2D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2">
            <a:extLst>
              <a:ext uri="{FF2B5EF4-FFF2-40B4-BE49-F238E27FC236}">
                <a16:creationId xmlns:a16="http://schemas.microsoft.com/office/drawing/2014/main" id="{F81B4F26-592A-EBFD-1FFD-701FE52C89DE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CA2A146-3C84-12D5-5EB0-A124E4D79BF5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>
            <a:extLst>
              <a:ext uri="{FF2B5EF4-FFF2-40B4-BE49-F238E27FC236}">
                <a16:creationId xmlns:a16="http://schemas.microsoft.com/office/drawing/2014/main" id="{72C45EDC-BFA5-0450-C803-51B06CD1C150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5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51199" y="4916648"/>
            <a:ext cx="3600461" cy="89965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IBWR</a:t>
            </a:r>
            <a:r>
              <a:rPr lang="pl-PL" sz="1600" kern="1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Instrukcja Bezpiecznego Wykonania Robót</a:t>
            </a:r>
          </a:p>
        </p:txBody>
      </p:sp>
    </p:spTree>
    <p:extLst>
      <p:ext uri="{BB962C8B-B14F-4D97-AF65-F5344CB8AC3E}">
        <p14:creationId xmlns:p14="http://schemas.microsoft.com/office/powerpoint/2010/main" val="4099501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00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22FE9206-6DD4-8C49-BAE1-8590CCAC4CBD}"/>
              </a:ext>
            </a:extLst>
          </p:cNvPr>
          <p:cNvSpPr txBox="1">
            <a:spLocks/>
          </p:cNvSpPr>
          <p:nvPr/>
        </p:nvSpPr>
        <p:spPr>
          <a:xfrm>
            <a:off x="1016061" y="1119969"/>
            <a:ext cx="8359433" cy="106185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pl-PL" sz="6600" b="1" spc="-150" dirty="0">
              <a:solidFill>
                <a:schemeClr val="bg1"/>
              </a:solidFill>
              <a:latin typeface="Titillium Bd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EDFFF32-E0EE-224A-BBB5-865B6878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3" y="417128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F53CA71-A5D7-296E-01D6-A0DE851D3B42}"/>
              </a:ext>
            </a:extLst>
          </p:cNvPr>
          <p:cNvSpPr txBox="1"/>
          <p:nvPr/>
        </p:nvSpPr>
        <p:spPr>
          <a:xfrm>
            <a:off x="860338" y="5276366"/>
            <a:ext cx="54388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Prezentacja jest zamieszczona na Tauronecie pod WAN </a:t>
            </a:r>
            <a:b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zarządzenia ……../2025  </a:t>
            </a:r>
            <a:b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wprowadzającym Instrukcje IB-002/TD (wersja 4)</a:t>
            </a:r>
          </a:p>
        </p:txBody>
      </p:sp>
    </p:spTree>
    <p:extLst>
      <p:ext uri="{BB962C8B-B14F-4D97-AF65-F5344CB8AC3E}">
        <p14:creationId xmlns:p14="http://schemas.microsoft.com/office/powerpoint/2010/main" val="398671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6564C366-AE3D-FD4E-BA26-5419EA0FF370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8DA68C7C-F2AD-BC4C-A78B-B62FDC7E6B9E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300EB34-236B-4C43-BD5C-764F9503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7D5B96F9-5218-034D-976C-E9EDB368CEF7}"/>
              </a:ext>
            </a:extLst>
          </p:cNvPr>
          <p:cNvSpPr txBox="1"/>
          <p:nvPr/>
        </p:nvSpPr>
        <p:spPr>
          <a:xfrm>
            <a:off x="7740000" y="1603834"/>
            <a:ext cx="3780000" cy="361951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Kierujący Zespołem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osoba upoważniona, wyznaczona przez Poleceniodawcę do kierowania zespołem , posiadająca umiejętności zawodowe w zakresie wykonywanej pracy oraz ważne Świadectwo kwalifikacyjne na stanowisku eksploatacji. </a:t>
            </a:r>
            <a:r>
              <a:rPr lang="pl-PL" sz="1600" kern="1100" dirty="0"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Kierujący Zespołem musi posiadać ważne szkolenie z zakresu BHP dla osób kierujących pracownikami.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DD568E4-7013-D54F-9D0D-3142066CAF77}"/>
              </a:ext>
            </a:extLst>
          </p:cNvPr>
          <p:cNvSpPr txBox="1"/>
          <p:nvPr/>
        </p:nvSpPr>
        <p:spPr>
          <a:xfrm>
            <a:off x="457063" y="6364717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0D3BCB6-8481-86F9-458C-C6D105387194}"/>
              </a:ext>
            </a:extLst>
          </p:cNvPr>
          <p:cNvSpPr txBox="1"/>
          <p:nvPr/>
        </p:nvSpPr>
        <p:spPr>
          <a:xfrm>
            <a:off x="3600000" y="1620000"/>
            <a:ext cx="3780000" cy="23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Kierujący Zespołem 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osoba upoważniona, wyznaczona przez Poleceniodawcę do kierowania zespołem , posiadającą umiejętności zawodowe w zakresie wykonywanej pracy oraz ważne Świadectwo kwalifikacyjne na stanowisku eksploatacji.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52694EB-F129-DA2A-BBE7-7561DDA859DE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CF104D29-854F-3678-953D-B3326FBD7085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EC0B6C4-016C-F7A4-EB2B-893BF4F115DF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AED4D37F-A921-3E29-EAFE-018E5C2EE858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A5F7F5ED-F2EF-4F07-EA02-8C344A92928E}"/>
              </a:ext>
            </a:extLst>
          </p:cNvPr>
          <p:cNvSpPr txBox="1">
            <a:spLocks/>
          </p:cNvSpPr>
          <p:nvPr/>
        </p:nvSpPr>
        <p:spPr>
          <a:xfrm>
            <a:off x="226943" y="1657588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</p:txBody>
      </p:sp>
    </p:spTree>
    <p:extLst>
      <p:ext uri="{BB962C8B-B14F-4D97-AF65-F5344CB8AC3E}">
        <p14:creationId xmlns:p14="http://schemas.microsoft.com/office/powerpoint/2010/main" val="218391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88304-0237-7AE7-FFCE-D089C7104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D1AE9FB5-B098-0486-D56C-A0FCD52F9392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668B52AF-E4C2-0C31-C502-C53BE2E1E0B4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5463647-19C2-7B3D-18BC-15FBE8E8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CED54CB4-8008-8D19-1479-D64E035C8858}"/>
              </a:ext>
            </a:extLst>
          </p:cNvPr>
          <p:cNvSpPr txBox="1"/>
          <p:nvPr/>
        </p:nvSpPr>
        <p:spPr>
          <a:xfrm>
            <a:off x="7740000" y="1620000"/>
            <a:ext cx="3780000" cy="180900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Komórka organizacyjna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</a:t>
            </a:r>
            <a:r>
              <a:rPr lang="pl-PL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 TD S.A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.: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Oddział, Region, Wydział, Dział, Jednostka Terenowa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b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albo w TDP: Obszar, Teren, Wydział.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6D093EEB-FF5B-E650-9613-5F2BFBA1744F}"/>
              </a:ext>
            </a:extLst>
          </p:cNvPr>
          <p:cNvSpPr txBox="1"/>
          <p:nvPr/>
        </p:nvSpPr>
        <p:spPr>
          <a:xfrm>
            <a:off x="470165" y="6366108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18A5277-3523-01A1-620F-0F30B7B3843C}"/>
              </a:ext>
            </a:extLst>
          </p:cNvPr>
          <p:cNvSpPr txBox="1"/>
          <p:nvPr/>
        </p:nvSpPr>
        <p:spPr>
          <a:xfrm>
            <a:off x="3600000" y="1620000"/>
            <a:ext cx="3780000" cy="9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Komórka organizacyjna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Oddział, Region, Wydział, Dział, Jednostka Terenowa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00B6E41-D796-34E7-B2AB-AAE85EC52824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9D86F8C2-5086-F22B-27AA-A124C6A3D66A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A5D1CA42-ACD2-75BC-6FA5-146472EBA18D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CCF759F0-69D6-7E8C-1A64-6254183683A0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956E344-DB87-D232-6E8B-AA0D033E776A}"/>
              </a:ext>
            </a:extLst>
          </p:cNvPr>
          <p:cNvSpPr txBox="1">
            <a:spLocks/>
          </p:cNvSpPr>
          <p:nvPr/>
        </p:nvSpPr>
        <p:spPr>
          <a:xfrm>
            <a:off x="321866" y="1620000"/>
            <a:ext cx="3045570" cy="165370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21B3A5-1708-2D83-F201-23F5361BA29C}"/>
              </a:ext>
            </a:extLst>
          </p:cNvPr>
          <p:cNvSpPr txBox="1"/>
          <p:nvPr/>
        </p:nvSpPr>
        <p:spPr>
          <a:xfrm>
            <a:off x="3564163" y="3350167"/>
            <a:ext cx="3924888" cy="3182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Koordynator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osoba wyznaczona w myśl art. 208 ustawy z dnia 26 czerwca 1974 r. - Kodeks pracy, w celu nadzoru nad bezpieczeństwem i higieną pracy, na mocy porozumienia między pracodawcami w przypadku, gdy w tej samej Strefie pracy wykonują pracę osoby zatrudnione przez różnych pracodawców. Koordynator musi posiadać ważne przeszkolenie z zakresu BHP dla kierujących pracownikami.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18FEB43-68BA-68B1-05AE-3B55F22B5B57}"/>
              </a:ext>
            </a:extLst>
          </p:cNvPr>
          <p:cNvSpPr txBox="1"/>
          <p:nvPr/>
        </p:nvSpPr>
        <p:spPr>
          <a:xfrm>
            <a:off x="7667556" y="3350167"/>
            <a:ext cx="3924888" cy="3182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Koordynator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osoba wyznaczona w myśl art. 208 ustawy z dnia 26 czerwca 1974 r. - Kodeks pracy, w celu nadzoru nad bezpieczeństwem i higieną pracy, na mocy porozumienia między pracodawcami w przypadku, gdy w tej samej Strefie pracy wykonują pracę osoby zatrudnione przez różnych pracodawców. Koordynator musi posiadać ważne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prze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szkolenie z zakresu BHP dla kierujących pracownikami.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0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C5B72-5903-8A0E-46E1-B05E4C435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043FC364-996D-053B-4CA9-F85A9EB43181}"/>
              </a:ext>
            </a:extLst>
          </p:cNvPr>
          <p:cNvSpPr/>
          <p:nvPr/>
        </p:nvSpPr>
        <p:spPr>
          <a:xfrm>
            <a:off x="0" y="0"/>
            <a:ext cx="336973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ymbol zastępczy numeru slajdu 2">
            <a:extLst>
              <a:ext uri="{FF2B5EF4-FFF2-40B4-BE49-F238E27FC236}">
                <a16:creationId xmlns:a16="http://schemas.microsoft.com/office/drawing/2014/main" id="{B3019D3C-AE0D-2AEF-50FB-E784E2D3BF43}"/>
              </a:ext>
            </a:extLst>
          </p:cNvPr>
          <p:cNvSpPr txBox="1">
            <a:spLocks/>
          </p:cNvSpPr>
          <p:nvPr/>
        </p:nvSpPr>
        <p:spPr>
          <a:xfrm>
            <a:off x="225627" y="6366108"/>
            <a:ext cx="48907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8B9E2-7162-7747-8C62-AD6448AD242D}" type="slidenum">
              <a:rPr lang="pl-PL" sz="1200" b="1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pl-PL" sz="1200" b="1" dirty="0">
              <a:solidFill>
                <a:srgbClr val="E20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A435965F-FD00-0D4A-CF78-35FD7799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6" y="204637"/>
            <a:ext cx="1092072" cy="1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63">
            <a:extLst>
              <a:ext uri="{FF2B5EF4-FFF2-40B4-BE49-F238E27FC236}">
                <a16:creationId xmlns:a16="http://schemas.microsoft.com/office/drawing/2014/main" id="{C9D6C9D5-976C-6FC0-DA6B-3CDFB28B5240}"/>
              </a:ext>
            </a:extLst>
          </p:cNvPr>
          <p:cNvSpPr txBox="1"/>
          <p:nvPr/>
        </p:nvSpPr>
        <p:spPr>
          <a:xfrm>
            <a:off x="7740000" y="1620000"/>
            <a:ext cx="3780000" cy="266390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no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l-PL" sz="1600" b="1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Koordynujący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osoba upoważniona, wyznaczona </a:t>
            </a:r>
            <a:r>
              <a:rPr lang="pl-PL" sz="1600" strike="sngStrike" kern="1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imiennie lub stanowiskiem </a:t>
            </a:r>
            <a:r>
              <a:rPr lang="pl-PL" sz="1600" kern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przez Poleceniodawcę do koordynacji prac określonych w poleceniu pisemnym związanych z ruchem urządzeń elektroenergetycznych, posiadająca ważne świadectwo kwalifikacyjne na stanowisku dozoru. 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743BD644-7C29-BF78-EA96-8AED6FF319BE}"/>
              </a:ext>
            </a:extLst>
          </p:cNvPr>
          <p:cNvSpPr txBox="1"/>
          <p:nvPr/>
        </p:nvSpPr>
        <p:spPr>
          <a:xfrm>
            <a:off x="424550" y="6363166"/>
            <a:ext cx="25853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solidFill>
                  <a:srgbClr val="E2007A"/>
                </a:solidFill>
                <a:latin typeface="Titillium Bd" pitchFamily="2" charset="0"/>
              </a:rPr>
              <a:t>Biuro BHP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0DBEF24-180B-9A46-0596-FE7894D8A8AA}"/>
              </a:ext>
            </a:extLst>
          </p:cNvPr>
          <p:cNvSpPr txBox="1"/>
          <p:nvPr/>
        </p:nvSpPr>
        <p:spPr>
          <a:xfrm>
            <a:off x="3712599" y="1653352"/>
            <a:ext cx="3780000" cy="2333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Koordynujący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osoba upoważniona, wyznaczona imiennie lub stanowiskiem przez Poleceniodawcę do koordynacji prac określonych w poleceniu pisemnym związanych  z ruchem urządzeń  elektroenergetycznych, posiadająca ważne świadectwo kwalifikacyjne na stanowisku dozoru.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471F9FD-141A-B2C0-62A5-87E57455E415}"/>
              </a:ext>
            </a:extLst>
          </p:cNvPr>
          <p:cNvSpPr/>
          <p:nvPr/>
        </p:nvSpPr>
        <p:spPr>
          <a:xfrm>
            <a:off x="4618351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ole tekstowe 2">
            <a:extLst>
              <a:ext uri="{FF2B5EF4-FFF2-40B4-BE49-F238E27FC236}">
                <a16:creationId xmlns:a16="http://schemas.microsoft.com/office/drawing/2014/main" id="{D156C3CB-860C-C6C2-CBEB-43E7A9461608}"/>
              </a:ext>
            </a:extLst>
          </p:cNvPr>
          <p:cNvSpPr txBox="1"/>
          <p:nvPr/>
        </p:nvSpPr>
        <p:spPr>
          <a:xfrm>
            <a:off x="4618352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3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8E4329B-E7AC-2157-E86B-CA8FBBCACE60}"/>
              </a:ext>
            </a:extLst>
          </p:cNvPr>
          <p:cNvSpPr/>
          <p:nvPr/>
        </p:nvSpPr>
        <p:spPr>
          <a:xfrm>
            <a:off x="8460000" y="210096"/>
            <a:ext cx="1080000" cy="1080000"/>
          </a:xfrm>
          <a:prstGeom prst="rect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2">
            <a:extLst>
              <a:ext uri="{FF2B5EF4-FFF2-40B4-BE49-F238E27FC236}">
                <a16:creationId xmlns:a16="http://schemas.microsoft.com/office/drawing/2014/main" id="{375A74DB-3849-2113-47A0-A6A1FD90D28B}"/>
              </a:ext>
            </a:extLst>
          </p:cNvPr>
          <p:cNvSpPr txBox="1"/>
          <p:nvPr/>
        </p:nvSpPr>
        <p:spPr>
          <a:xfrm>
            <a:off x="8471430" y="470045"/>
            <a:ext cx="108000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E2007A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Arial" panose="020B0604020202020204" pitchFamily="34" charset="0"/>
              </a:rPr>
              <a:t>v. 4</a:t>
            </a: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4B1D697-5997-F716-1909-F9372033E944}"/>
              </a:ext>
            </a:extLst>
          </p:cNvPr>
          <p:cNvSpPr txBox="1">
            <a:spLocks/>
          </p:cNvSpPr>
          <p:nvPr/>
        </p:nvSpPr>
        <p:spPr>
          <a:xfrm>
            <a:off x="194430" y="1653352"/>
            <a:ext cx="3045570" cy="321709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400" b="1" dirty="0">
                <a:solidFill>
                  <a:srgbClr val="272D73"/>
                </a:solidFill>
                <a:latin typeface="Titillium Web" panose="00000500000000000000" pitchFamily="2" charset="0"/>
                <a:cs typeface="Arial" panose="020B0604020202020204" pitchFamily="34" charset="0"/>
              </a:rPr>
              <a:t>6. Definicje: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- dostosowano do definicji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Rozporządzenia Ministra Energii w sprawie BHP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 urządzeniach energetycznych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endParaRPr lang="pl-PL" sz="2400" b="1" dirty="0">
              <a:solidFill>
                <a:srgbClr val="272D73"/>
              </a:solidFill>
              <a:latin typeface="Titillium Web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202EEF-EB02-D7EF-7563-0C0C801C9D05}"/>
              </a:ext>
            </a:extLst>
          </p:cNvPr>
          <p:cNvSpPr txBox="1"/>
          <p:nvPr/>
        </p:nvSpPr>
        <p:spPr>
          <a:xfrm>
            <a:off x="3664866" y="4350068"/>
            <a:ext cx="3780000" cy="176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Nadzorujący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osoba wyznaczona imiennie przez Poleceniodawcę do wykonywania wyłącznie czynności nadzoru, posiadająca ważne świadectwo kwalifikacyjne na stanowisku dozoru lub eksploatacji.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0CC8354-E3D1-7A3C-FD7B-8E7C81801F7C}"/>
              </a:ext>
            </a:extLst>
          </p:cNvPr>
          <p:cNvSpPr txBox="1"/>
          <p:nvPr/>
        </p:nvSpPr>
        <p:spPr>
          <a:xfrm>
            <a:off x="7739999" y="4315159"/>
            <a:ext cx="3780000" cy="1767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pl-PL" sz="1600" b="1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Nadzorujący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osoba wyznaczona </a:t>
            </a:r>
            <a:r>
              <a:rPr lang="pl-PL" sz="1600" strike="sngStrike" kern="11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imiennie</a:t>
            </a:r>
            <a:r>
              <a:rPr lang="pl-PL" sz="1600" kern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przez Poleceniodawcę do wykonywania wyłącznie czynności nadzoru, posiadająca ważne świadectwo kwalifikacyjne na stanowisku dozoru lub eksploatacji.</a:t>
            </a:r>
          </a:p>
        </p:txBody>
      </p:sp>
    </p:spTree>
    <p:extLst>
      <p:ext uri="{BB962C8B-B14F-4D97-AF65-F5344CB8AC3E}">
        <p14:creationId xmlns:p14="http://schemas.microsoft.com/office/powerpoint/2010/main" val="13234938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rstPublicationDate xmlns="adbb02b9-1e9b-4438-9677-23cbaec65084" xsi:nil="true"/>
    <PublicationGuid xmlns="619efcc4-ffe2-433b-881f-cf9a2d03ee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na regulacja" ma:contentTypeID="0x010100D432745D73C482428ECF3F27EB92AD8F00CFB902D33F54FD41A899156E07A4B49F" ma:contentTypeVersion="7" ma:contentTypeDescription="" ma:contentTypeScope="" ma:versionID="7368df2382aaad24574c3aad832a99b9">
  <xsd:schema xmlns:xsd="http://www.w3.org/2001/XMLSchema" xmlns:xs="http://www.w3.org/2001/XMLSchema" xmlns:p="http://schemas.microsoft.com/office/2006/metadata/properties" xmlns:ns2="619efcc4-ffe2-433b-881f-cf9a2d03ee52" xmlns:ns3="adbb02b9-1e9b-4438-9677-23cbaec65084" targetNamespace="http://schemas.microsoft.com/office/2006/metadata/properties" ma:root="true" ma:fieldsID="780f1a8f8fb614610775bb2a956090de" ns2:_="" ns3:_="">
    <xsd:import namespace="619efcc4-ffe2-433b-881f-cf9a2d03ee52"/>
    <xsd:import namespace="adbb02b9-1e9b-4438-9677-23cbaec65084"/>
    <xsd:element name="properties">
      <xsd:complexType>
        <xsd:sequence>
          <xsd:element name="documentManagement">
            <xsd:complexType>
              <xsd:all>
                <xsd:element ref="ns2:PublicationGuid" minOccurs="0"/>
                <xsd:element ref="ns3:FirstPublic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efcc4-ffe2-433b-881f-cf9a2d03ee52" elementFormDefault="qualified">
    <xsd:import namespace="http://schemas.microsoft.com/office/2006/documentManagement/types"/>
    <xsd:import namespace="http://schemas.microsoft.com/office/infopath/2007/PartnerControls"/>
    <xsd:element name="PublicationGuid" ma:index="8" nillable="true" ma:displayName="Identyfikator publikacji" ma:internalName="PublicationGu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b02b9-1e9b-4438-9677-23cbaec65084" elementFormDefault="qualified">
    <xsd:import namespace="http://schemas.microsoft.com/office/2006/documentManagement/types"/>
    <xsd:import namespace="http://schemas.microsoft.com/office/infopath/2007/PartnerControls"/>
    <xsd:element name="FirstPublicationDate" ma:index="9" nillable="true" ma:displayName="Data pierwszej publikacji" ma:format="DateTime" ma:internalName="FirstPublication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B92354-75B7-4FE2-9CAB-816EDC9CB1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49209-228D-43AA-A193-453BA95B726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a1f9310a-e9a4-4e4d-9a2b-4fa07abc375b"/>
    <ds:schemaRef ds:uri="619efcc4-ffe2-433b-881f-cf9a2d03ee52"/>
    <ds:schemaRef ds:uri="http://schemas.openxmlformats.org/package/2006/metadata/core-properties"/>
    <ds:schemaRef ds:uri="http://schemas.microsoft.com/office/2006/metadata/properties"/>
    <ds:schemaRef ds:uri="adbb02b9-1e9b-4438-9677-23cbaec65084"/>
  </ds:schemaRefs>
</ds:datastoreItem>
</file>

<file path=customXml/itemProps3.xml><?xml version="1.0" encoding="utf-8"?>
<ds:datastoreItem xmlns:ds="http://schemas.openxmlformats.org/officeDocument/2006/customXml" ds:itemID="{2BF488FF-7251-4A68-A755-BD1ABB6AD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efcc4-ffe2-433b-881f-cf9a2d03ee52"/>
    <ds:schemaRef ds:uri="adbb02b9-1e9b-4438-9677-23cbaec650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6845</Words>
  <Application>Microsoft Office PowerPoint</Application>
  <PresentationFormat>Widescreen</PresentationFormat>
  <Paragraphs>777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Skałecka</dc:creator>
  <cp:lastModifiedBy>Skałecka Dorota (TD CEN)</cp:lastModifiedBy>
  <cp:revision>115</cp:revision>
  <dcterms:created xsi:type="dcterms:W3CDTF">2020-08-10T11:26:56Z</dcterms:created>
  <dcterms:modified xsi:type="dcterms:W3CDTF">2025-06-23T12:17:44Z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0x010100D432745D73C482428ECF3F27EB92AD8F00CFB902D33F54FD41A899156E07A4B49F</vt:lpwstr>
  </property>
  <property fmtid="{D5CDD505-2E9C-101B-9397-08002B2CF9AE}" pid="3" name="MediaServiceImageTags">
    <vt:lpwstr/>
  </property>
  <property fmtid="{D5CDD505-2E9C-101B-9397-08002B2CF9AE}" pid="4" name="RegulationCategory">
    <vt:lpwstr/>
  </property>
  <property fmtid="{D5CDD505-2E9C-101B-9397-08002B2CF9AE}" pid="5" name="TaxCatchAll">
    <vt:lpwstr/>
  </property>
  <property fmtid="{D5CDD505-2E9C-101B-9397-08002B2CF9AE}" pid="6" name="RegulationTags">
    <vt:lpwstr/>
  </property>
  <property fmtid="{D5CDD505-2E9C-101B-9397-08002B2CF9AE}" pid="7" name="RegulationIssuedBy">
    <vt:lpwstr/>
  </property>
  <property fmtid="{D5CDD505-2E9C-101B-9397-08002B2CF9AE}" pid="8" name="RegulationNotificationUnits">
    <vt:lpwstr/>
  </property>
  <property fmtid="{D5CDD505-2E9C-101B-9397-08002B2CF9AE}" pid="9" name="gfbab55eaa9246ecb650d605e54a5db0">
    <vt:lpwstr/>
  </property>
  <property fmtid="{D5CDD505-2E9C-101B-9397-08002B2CF9AE}" pid="10" name="a99386d877154b789eedc6f5ec9397ca">
    <vt:lpwstr/>
  </property>
  <property fmtid="{D5CDD505-2E9C-101B-9397-08002B2CF9AE}" pid="11" name="i8e907648d174ddfb806919021fa5921">
    <vt:lpwstr/>
  </property>
  <property fmtid="{D5CDD505-2E9C-101B-9397-08002B2CF9AE}" pid="12" name="f6c3e40b458f49af98cc793acfc3a869">
    <vt:lpwstr/>
  </property>
</Properties>
</file>